
<file path=[Content_Types].xml><?xml version="1.0" encoding="utf-8"?>
<Types xmlns="http://schemas.openxmlformats.org/package/2006/content-types">
  <Default Extension="bin" ContentType="application/vnd.ms-office.activeX"/>
  <Default Extension="jfif" ContentType="image/jpeg"/>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activeX/activeX1.xml" ContentType="application/vnd.ms-office.activeX+xml"/>
  <Override PartName="/ppt/notesSlides/notesSlide1.xml" ContentType="application/vnd.openxmlformats-officedocument.presentationml.notesSlide+xml"/>
  <Override PartName="/ppt/activeX/activeX2.xml" ContentType="application/vnd.ms-office.activeX+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7" r:id="rId4"/>
  </p:sldMasterIdLst>
  <p:notesMasterIdLst>
    <p:notesMasterId r:id="rId26"/>
  </p:notesMasterIdLst>
  <p:sldIdLst>
    <p:sldId id="256" r:id="rId5"/>
    <p:sldId id="257" r:id="rId6"/>
    <p:sldId id="290" r:id="rId7"/>
    <p:sldId id="291" r:id="rId8"/>
    <p:sldId id="292" r:id="rId9"/>
    <p:sldId id="307" r:id="rId10"/>
    <p:sldId id="308" r:id="rId11"/>
    <p:sldId id="289" r:id="rId12"/>
    <p:sldId id="309" r:id="rId13"/>
    <p:sldId id="310" r:id="rId14"/>
    <p:sldId id="311" r:id="rId15"/>
    <p:sldId id="312" r:id="rId16"/>
    <p:sldId id="314" r:id="rId17"/>
    <p:sldId id="315" r:id="rId18"/>
    <p:sldId id="316" r:id="rId19"/>
    <p:sldId id="317" r:id="rId20"/>
    <p:sldId id="318" r:id="rId21"/>
    <p:sldId id="313" r:id="rId22"/>
    <p:sldId id="319" r:id="rId23"/>
    <p:sldId id="320" r:id="rId24"/>
    <p:sldId id="28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817" autoAdjust="0"/>
  </p:normalViewPr>
  <p:slideViewPr>
    <p:cSldViewPr snapToGrid="0">
      <p:cViewPr varScale="1">
        <p:scale>
          <a:sx n="48" d="100"/>
          <a:sy n="48" d="100"/>
        </p:scale>
        <p:origin x="67" y="6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_rels/activeX2.xml.rels><?xml version="1.0" encoding="UTF-8" standalone="yes"?>
<Relationships xmlns="http://schemas.openxmlformats.org/package/2006/relationships"><Relationship Id="rId1" Type="http://schemas.microsoft.com/office/2006/relationships/activeXControlBinary" Target="activeX2.bin"/></Relationships>
</file>

<file path=ppt/activeX/activeX1.xml><?xml version="1.0" encoding="utf-8"?>
<ax:ocx xmlns:ax="http://schemas.microsoft.com/office/2006/activeX" xmlns:r="http://schemas.openxmlformats.org/officeDocument/2006/relationships" ax:classid="{8BD21D10-EC42-11CE-9E0D-00AA006002F3}" ax:persistence="persistStorage" r:id="rId1"/>
</file>

<file path=ppt/activeX/activeX2.xml><?xml version="1.0" encoding="utf-8"?>
<ax:ocx xmlns:ax="http://schemas.microsoft.com/office/2006/activeX" xmlns:r="http://schemas.openxmlformats.org/officeDocument/2006/relationships" ax:classid="{8BD21D10-EC42-11CE-9E0D-00AA006002F3}" ax:persistence="persistStorage" r:id="rId1"/>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e Balmer" userId="d42c9d94-fd3c-4cee-9fbf-1f5dade851ec" providerId="ADAL" clId="{D90CC3C6-BCEF-417B-BDA4-FA02A5EADDB5}"/>
    <pc:docChg chg="delSld">
      <pc:chgData name="Bre Balmer" userId="d42c9d94-fd3c-4cee-9fbf-1f5dade851ec" providerId="ADAL" clId="{D90CC3C6-BCEF-417B-BDA4-FA02A5EADDB5}" dt="2026-03-03T14:55:13.133" v="16" actId="47"/>
      <pc:docMkLst>
        <pc:docMk/>
      </pc:docMkLst>
      <pc:sldChg chg="del">
        <pc:chgData name="Bre Balmer" userId="d42c9d94-fd3c-4cee-9fbf-1f5dade851ec" providerId="ADAL" clId="{D90CC3C6-BCEF-417B-BDA4-FA02A5EADDB5}" dt="2026-03-03T14:54:52.512" v="0" actId="47"/>
        <pc:sldMkLst>
          <pc:docMk/>
          <pc:sldMk cId="1784573217" sldId="293"/>
        </pc:sldMkLst>
      </pc:sldChg>
      <pc:sldChg chg="del">
        <pc:chgData name="Bre Balmer" userId="d42c9d94-fd3c-4cee-9fbf-1f5dade851ec" providerId="ADAL" clId="{D90CC3C6-BCEF-417B-BDA4-FA02A5EADDB5}" dt="2026-03-03T14:54:53.657" v="1" actId="47"/>
        <pc:sldMkLst>
          <pc:docMk/>
          <pc:sldMk cId="785340788" sldId="294"/>
        </pc:sldMkLst>
      </pc:sldChg>
      <pc:sldChg chg="del">
        <pc:chgData name="Bre Balmer" userId="d42c9d94-fd3c-4cee-9fbf-1f5dade851ec" providerId="ADAL" clId="{D90CC3C6-BCEF-417B-BDA4-FA02A5EADDB5}" dt="2026-03-03T14:54:54.224" v="2" actId="47"/>
        <pc:sldMkLst>
          <pc:docMk/>
          <pc:sldMk cId="1834593560" sldId="295"/>
        </pc:sldMkLst>
      </pc:sldChg>
      <pc:sldChg chg="del">
        <pc:chgData name="Bre Balmer" userId="d42c9d94-fd3c-4cee-9fbf-1f5dade851ec" providerId="ADAL" clId="{D90CC3C6-BCEF-417B-BDA4-FA02A5EADDB5}" dt="2026-03-03T14:54:55.102" v="3" actId="47"/>
        <pc:sldMkLst>
          <pc:docMk/>
          <pc:sldMk cId="2818582358" sldId="296"/>
        </pc:sldMkLst>
      </pc:sldChg>
      <pc:sldChg chg="del">
        <pc:chgData name="Bre Balmer" userId="d42c9d94-fd3c-4cee-9fbf-1f5dade851ec" providerId="ADAL" clId="{D90CC3C6-BCEF-417B-BDA4-FA02A5EADDB5}" dt="2026-03-03T14:54:55.123" v="4" actId="47"/>
        <pc:sldMkLst>
          <pc:docMk/>
          <pc:sldMk cId="1989977797" sldId="297"/>
        </pc:sldMkLst>
      </pc:sldChg>
      <pc:sldChg chg="del">
        <pc:chgData name="Bre Balmer" userId="d42c9d94-fd3c-4cee-9fbf-1f5dade851ec" providerId="ADAL" clId="{D90CC3C6-BCEF-417B-BDA4-FA02A5EADDB5}" dt="2026-03-03T14:54:56.117" v="5" actId="47"/>
        <pc:sldMkLst>
          <pc:docMk/>
          <pc:sldMk cId="3814429003" sldId="298"/>
        </pc:sldMkLst>
      </pc:sldChg>
      <pc:sldChg chg="del">
        <pc:chgData name="Bre Balmer" userId="d42c9d94-fd3c-4cee-9fbf-1f5dade851ec" providerId="ADAL" clId="{D90CC3C6-BCEF-417B-BDA4-FA02A5EADDB5}" dt="2026-03-03T14:54:56.687" v="6" actId="47"/>
        <pc:sldMkLst>
          <pc:docMk/>
          <pc:sldMk cId="2677911965" sldId="299"/>
        </pc:sldMkLst>
      </pc:sldChg>
      <pc:sldChg chg="del">
        <pc:chgData name="Bre Balmer" userId="d42c9d94-fd3c-4cee-9fbf-1f5dade851ec" providerId="ADAL" clId="{D90CC3C6-BCEF-417B-BDA4-FA02A5EADDB5}" dt="2026-03-03T14:54:57.514" v="7" actId="47"/>
        <pc:sldMkLst>
          <pc:docMk/>
          <pc:sldMk cId="2663180612" sldId="300"/>
        </pc:sldMkLst>
      </pc:sldChg>
      <pc:sldChg chg="del">
        <pc:chgData name="Bre Balmer" userId="d42c9d94-fd3c-4cee-9fbf-1f5dade851ec" providerId="ADAL" clId="{D90CC3C6-BCEF-417B-BDA4-FA02A5EADDB5}" dt="2026-03-03T14:54:58.005" v="8" actId="47"/>
        <pc:sldMkLst>
          <pc:docMk/>
          <pc:sldMk cId="3099481678" sldId="301"/>
        </pc:sldMkLst>
      </pc:sldChg>
      <pc:sldChg chg="del">
        <pc:chgData name="Bre Balmer" userId="d42c9d94-fd3c-4cee-9fbf-1f5dade851ec" providerId="ADAL" clId="{D90CC3C6-BCEF-417B-BDA4-FA02A5EADDB5}" dt="2026-03-03T14:54:58.495" v="9" actId="47"/>
        <pc:sldMkLst>
          <pc:docMk/>
          <pc:sldMk cId="3513973924" sldId="302"/>
        </pc:sldMkLst>
      </pc:sldChg>
      <pc:sldChg chg="del">
        <pc:chgData name="Bre Balmer" userId="d42c9d94-fd3c-4cee-9fbf-1f5dade851ec" providerId="ADAL" clId="{D90CC3C6-BCEF-417B-BDA4-FA02A5EADDB5}" dt="2026-03-03T14:54:58.943" v="10" actId="47"/>
        <pc:sldMkLst>
          <pc:docMk/>
          <pc:sldMk cId="2129231967" sldId="303"/>
        </pc:sldMkLst>
      </pc:sldChg>
      <pc:sldChg chg="del">
        <pc:chgData name="Bre Balmer" userId="d42c9d94-fd3c-4cee-9fbf-1f5dade851ec" providerId="ADAL" clId="{D90CC3C6-BCEF-417B-BDA4-FA02A5EADDB5}" dt="2026-03-03T14:54:59.350" v="11" actId="47"/>
        <pc:sldMkLst>
          <pc:docMk/>
          <pc:sldMk cId="3576120335" sldId="304"/>
        </pc:sldMkLst>
      </pc:sldChg>
      <pc:sldChg chg="del">
        <pc:chgData name="Bre Balmer" userId="d42c9d94-fd3c-4cee-9fbf-1f5dade851ec" providerId="ADAL" clId="{D90CC3C6-BCEF-417B-BDA4-FA02A5EADDB5}" dt="2026-03-03T14:54:59.846" v="12" actId="47"/>
        <pc:sldMkLst>
          <pc:docMk/>
          <pc:sldMk cId="327846163" sldId="305"/>
        </pc:sldMkLst>
      </pc:sldChg>
      <pc:sldChg chg="del">
        <pc:chgData name="Bre Balmer" userId="d42c9d94-fd3c-4cee-9fbf-1f5dade851ec" providerId="ADAL" clId="{D90CC3C6-BCEF-417B-BDA4-FA02A5EADDB5}" dt="2026-03-03T14:55:10.519" v="13" actId="47"/>
        <pc:sldMkLst>
          <pc:docMk/>
          <pc:sldMk cId="3114509211" sldId="306"/>
        </pc:sldMkLst>
      </pc:sldChg>
      <pc:sldChg chg="del">
        <pc:chgData name="Bre Balmer" userId="d42c9d94-fd3c-4cee-9fbf-1f5dade851ec" providerId="ADAL" clId="{D90CC3C6-BCEF-417B-BDA4-FA02A5EADDB5}" dt="2026-03-03T14:55:11.752" v="14" actId="47"/>
        <pc:sldMkLst>
          <pc:docMk/>
          <pc:sldMk cId="1913687451" sldId="321"/>
        </pc:sldMkLst>
      </pc:sldChg>
      <pc:sldChg chg="del">
        <pc:chgData name="Bre Balmer" userId="d42c9d94-fd3c-4cee-9fbf-1f5dade851ec" providerId="ADAL" clId="{D90CC3C6-BCEF-417B-BDA4-FA02A5EADDB5}" dt="2026-03-03T14:55:12.551" v="15" actId="47"/>
        <pc:sldMkLst>
          <pc:docMk/>
          <pc:sldMk cId="2988998432" sldId="322"/>
        </pc:sldMkLst>
      </pc:sldChg>
      <pc:sldChg chg="del">
        <pc:chgData name="Bre Balmer" userId="d42c9d94-fd3c-4cee-9fbf-1f5dade851ec" providerId="ADAL" clId="{D90CC3C6-BCEF-417B-BDA4-FA02A5EADDB5}" dt="2026-03-03T14:55:13.133" v="16" actId="47"/>
        <pc:sldMkLst>
          <pc:docMk/>
          <pc:sldMk cId="674537331" sldId="32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D9FA82F-3A67-4E3E-A81E-A60398A78C65}" type="datetimeFigureOut">
              <a:rPr lang="en-GB" smtClean="0"/>
              <a:t>03/03/2026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43CA09D-FD08-456F-95C3-57F4A1721AA4}" type="slidenum">
              <a:rPr lang="en-GB" smtClean="0"/>
              <a:t>‹#›</a:t>
            </a:fld>
            <a:endParaRPr lang="en-GB"/>
          </a:p>
        </p:txBody>
      </p:sp>
    </p:spTree>
    <p:extLst>
      <p:ext uri="{BB962C8B-B14F-4D97-AF65-F5344CB8AC3E}">
        <p14:creationId xmlns:p14="http://schemas.microsoft.com/office/powerpoint/2010/main" val="5688621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43CA09D-FD08-456F-95C3-57F4A1721AA4}" type="slidenum">
              <a:rPr lang="en-GB" smtClean="0"/>
              <a:t>16</a:t>
            </a:fld>
            <a:endParaRPr lang="en-GB"/>
          </a:p>
        </p:txBody>
      </p:sp>
    </p:spTree>
    <p:extLst>
      <p:ext uri="{BB962C8B-B14F-4D97-AF65-F5344CB8AC3E}">
        <p14:creationId xmlns:p14="http://schemas.microsoft.com/office/powerpoint/2010/main" val="14405353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729547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8925493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65253146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150855939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57034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5239671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41881232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9980248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784606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29A2283-C3C8-4F50-85A2-5EEF954D5E46}" type="datetimeFigureOut">
              <a:rPr lang="en-GB" smtClean="0"/>
              <a:t>03/03/2026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36083311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9A2283-C3C8-4F50-85A2-5EEF954D5E46}"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32165002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29A2283-C3C8-4F50-85A2-5EEF954D5E46}" type="datetimeFigureOut">
              <a:rPr lang="en-GB" smtClean="0"/>
              <a:t>03/03/2026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414279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29A2283-C3C8-4F50-85A2-5EEF954D5E46}" type="datetimeFigureOut">
              <a:rPr lang="en-GB" smtClean="0"/>
              <a:t>03/03/2026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5937549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9A2283-C3C8-4F50-85A2-5EEF954D5E46}" type="datetimeFigureOut">
              <a:rPr lang="en-GB" smtClean="0"/>
              <a:t>03/03/2026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41499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9A2283-C3C8-4F50-85A2-5EEF954D5E46}"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2138784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29A2283-C3C8-4F50-85A2-5EEF954D5E46}" type="datetimeFigureOut">
              <a:rPr lang="en-GB" smtClean="0"/>
              <a:t>03/03/2026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7B208E4-383D-474D-A995-759BB4402494}" type="slidenum">
              <a:rPr lang="en-GB" smtClean="0"/>
              <a:t>‹#›</a:t>
            </a:fld>
            <a:endParaRPr lang="en-GB"/>
          </a:p>
        </p:txBody>
      </p:sp>
    </p:spTree>
    <p:extLst>
      <p:ext uri="{BB962C8B-B14F-4D97-AF65-F5344CB8AC3E}">
        <p14:creationId xmlns:p14="http://schemas.microsoft.com/office/powerpoint/2010/main" val="328993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9A2283-C3C8-4F50-85A2-5EEF954D5E46}" type="datetimeFigureOut">
              <a:rPr lang="en-GB" smtClean="0"/>
              <a:t>03/03/2026</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7B208E4-383D-474D-A995-759BB4402494}" type="slidenum">
              <a:rPr lang="en-GB" smtClean="0"/>
              <a:t>‹#›</a:t>
            </a:fld>
            <a:endParaRPr lang="en-GB"/>
          </a:p>
        </p:txBody>
      </p:sp>
    </p:spTree>
    <p:extLst>
      <p:ext uri="{BB962C8B-B14F-4D97-AF65-F5344CB8AC3E}">
        <p14:creationId xmlns:p14="http://schemas.microsoft.com/office/powerpoint/2010/main" val="299344484"/>
      </p:ext>
    </p:extLst>
  </p:cSld>
  <p:clrMap bg1="lt1" tx1="dk1" bg2="lt2" tx2="dk2" accent1="accent1" accent2="accent2" accent3="accent3" accent4="accent4" accent5="accent5" accent6="accent6" hlink="hlink" folHlink="folHlink"/>
  <p:sldLayoutIdLst>
    <p:sldLayoutId id="2147483848" r:id="rId1"/>
    <p:sldLayoutId id="2147483849" r:id="rId2"/>
    <p:sldLayoutId id="2147483850" r:id="rId3"/>
    <p:sldLayoutId id="2147483851" r:id="rId4"/>
    <p:sldLayoutId id="2147483852" r:id="rId5"/>
    <p:sldLayoutId id="2147483853" r:id="rId6"/>
    <p:sldLayoutId id="2147483854" r:id="rId7"/>
    <p:sldLayoutId id="2147483855" r:id="rId8"/>
    <p:sldLayoutId id="2147483856" r:id="rId9"/>
    <p:sldLayoutId id="2147483857" r:id="rId10"/>
    <p:sldLayoutId id="2147483858" r:id="rId11"/>
    <p:sldLayoutId id="2147483859" r:id="rId12"/>
    <p:sldLayoutId id="2147483860" r:id="rId13"/>
    <p:sldLayoutId id="2147483861" r:id="rId14"/>
    <p:sldLayoutId id="2147483862" r:id="rId15"/>
    <p:sldLayoutId id="2147483863"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control" Target="../activeX/activeX1.x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www.google.co.uk/url?sa=i&amp;rct=j&amp;q=&amp;esrc=s&amp;source=images&amp;cd=&amp;cad=rja&amp;uact=8&amp;ved=0ahUKEwi-mcLc6NbLAhVL1RQKHdY9DIoQjRwIBw&amp;url=http://rospaworkplacesafety.com/2013/01/08/what-is-coshh-about-coshh/&amp;psig=AFQjCNGT8IJ1WtM-LcWad6bN8VScPYkqDA&amp;ust=1458822843313094"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google.co.uk/url?sa=i&amp;rct=j&amp;q=&amp;esrc=s&amp;source=images&amp;cd=&amp;cad=rja&amp;uact=8&amp;ved=0ahUKEwicscGR7dbLAhWEthoKHQJMCdkQjRwIBw&amp;url=http://www.welco.co.uk/know-your-fire-extinguisher-symbol-and-flames-colour-code-signs-gpr-964-319.html&amp;bvm=bv.117218890,d.d24&amp;psig=AFQjCNHDdEdPo592jq-vfQNTn_eZpduF0w&amp;ust=1458824015092780"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jfif"/><Relationship Id="rId2" Type="http://schemas.openxmlformats.org/officeDocument/2006/relationships/slideLayout" Target="../slideLayouts/slideLayout1.xml"/><Relationship Id="rId1" Type="http://schemas.openxmlformats.org/officeDocument/2006/relationships/control" Target="../activeX/activeX2.xml"/><Relationship Id="rId4" Type="http://schemas.openxmlformats.org/officeDocument/2006/relationships/image" Target="../media/image7.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logo with a black circle and white text&#10;&#10;Description automatically generated">
            <a:extLst>
              <a:ext uri="{FF2B5EF4-FFF2-40B4-BE49-F238E27FC236}">
                <a16:creationId xmlns:a16="http://schemas.microsoft.com/office/drawing/2014/main" id="{279A6AE0-323D-A474-5B5A-99A04FF6F53B}"/>
              </a:ext>
            </a:extLst>
          </p:cNvPr>
          <p:cNvPicPr>
            <a:picLocks noChangeAspect="1"/>
          </p:cNvPicPr>
          <p:nvPr/>
        </p:nvPicPr>
        <p:blipFill rotWithShape="1">
          <a:blip r:embed="rId3">
            <a:alphaModFix amt="20000"/>
            <a:extLst>
              <a:ext uri="{28A0092B-C50C-407E-A947-70E740481C1C}">
                <a14:useLocalDpi xmlns:a14="http://schemas.microsoft.com/office/drawing/2010/main" val="0"/>
              </a:ext>
            </a:extLst>
          </a:blip>
          <a:srcRect l="16539" t="6896" r="19529" b="10089"/>
          <a:stretch/>
        </p:blipFill>
        <p:spPr>
          <a:xfrm>
            <a:off x="1992085" y="348343"/>
            <a:ext cx="6564085" cy="5693228"/>
          </a:xfrm>
          <a:prstGeom prst="rect">
            <a:avLst/>
          </a:prstGeom>
        </p:spPr>
      </p:pic>
      <p:sp>
        <p:nvSpPr>
          <p:cNvPr id="2" name="Title 1">
            <a:extLst>
              <a:ext uri="{FF2B5EF4-FFF2-40B4-BE49-F238E27FC236}">
                <a16:creationId xmlns:a16="http://schemas.microsoft.com/office/drawing/2014/main" id="{4E38EBCD-BD36-A04B-9454-14EE7071E296}"/>
              </a:ext>
            </a:extLst>
          </p:cNvPr>
          <p:cNvSpPr>
            <a:spLocks noGrp="1"/>
          </p:cNvSpPr>
          <p:nvPr>
            <p:ph type="ctrTitle"/>
          </p:nvPr>
        </p:nvSpPr>
        <p:spPr>
          <a:xfrm>
            <a:off x="1648581" y="2165049"/>
            <a:ext cx="7766936" cy="1646302"/>
          </a:xfrm>
        </p:spPr>
        <p:txBody>
          <a:bodyPr/>
          <a:lstStyle/>
          <a:p>
            <a:r>
              <a:rPr lang="en-GB" sz="4800" dirty="0">
                <a:solidFill>
                  <a:schemeClr val="tx1"/>
                </a:solidFill>
              </a:rPr>
              <a:t>Implement and maintain safe, hygienic, and effective working practices.</a:t>
            </a:r>
          </a:p>
        </p:txBody>
      </p:sp>
      <p:sp>
        <p:nvSpPr>
          <p:cNvPr id="3" name="Subtitle 2">
            <a:extLst>
              <a:ext uri="{FF2B5EF4-FFF2-40B4-BE49-F238E27FC236}">
                <a16:creationId xmlns:a16="http://schemas.microsoft.com/office/drawing/2014/main" id="{09FFF017-83C9-B757-98A7-58752DBDC0CA}"/>
              </a:ext>
            </a:extLst>
          </p:cNvPr>
          <p:cNvSpPr>
            <a:spLocks noGrp="1"/>
          </p:cNvSpPr>
          <p:nvPr>
            <p:ph type="subTitle" idx="1"/>
          </p:nvPr>
        </p:nvSpPr>
        <p:spPr/>
        <p:txBody>
          <a:bodyPr/>
          <a:lstStyle/>
          <a:p>
            <a:r>
              <a:rPr lang="en-GB" dirty="0">
                <a:solidFill>
                  <a:schemeClr val="tx1"/>
                </a:solidFill>
              </a:rPr>
              <a:t>Unit J7N7 04</a:t>
            </a:r>
          </a:p>
          <a:p>
            <a:r>
              <a:rPr lang="en-GB" dirty="0">
                <a:solidFill>
                  <a:schemeClr val="tx1"/>
                </a:solidFill>
              </a:rPr>
              <a:t>Qualitas International</a:t>
            </a:r>
          </a:p>
        </p:txBody>
      </p:sp>
      <p:sp>
        <p:nvSpPr>
          <p:cNvPr id="6" name="TextBox 5">
            <a:extLst>
              <a:ext uri="{FF2B5EF4-FFF2-40B4-BE49-F238E27FC236}">
                <a16:creationId xmlns:a16="http://schemas.microsoft.com/office/drawing/2014/main" id="{C81032F4-EA4A-4567-93E3-8139631F5779}"/>
              </a:ext>
            </a:extLst>
          </p:cNvPr>
          <p:cNvSpPr txBox="1"/>
          <p:nvPr/>
        </p:nvSpPr>
        <p:spPr>
          <a:xfrm>
            <a:off x="257175" y="5663876"/>
            <a:ext cx="2213309" cy="369332"/>
          </a:xfrm>
          <a:prstGeom prst="rect">
            <a:avLst/>
          </a:prstGeom>
          <a:noFill/>
        </p:spPr>
        <p:txBody>
          <a:bodyPr wrap="square" rtlCol="0">
            <a:spAutoFit/>
          </a:bodyPr>
          <a:lstStyle/>
          <a:p>
            <a:r>
              <a:rPr lang="en-US" sz="1200" dirty="0"/>
              <a:t>Name &amp; Date </a:t>
            </a:r>
            <a:r>
              <a:rPr lang="en-US" dirty="0"/>
              <a:t>:</a:t>
            </a:r>
            <a:endParaRPr lang="en-GB" dirty="0"/>
          </a:p>
        </p:txBody>
      </p:sp>
    </p:spTree>
    <p:controls>
      <mc:AlternateContent xmlns:mc="http://schemas.openxmlformats.org/markup-compatibility/2006">
        <mc:Choice xmlns:v="urn:schemas-microsoft-com:vml" Requires="v">
          <p:control r:id="rId1" imgW="2369880" imgH="663120"/>
        </mc:Choice>
        <mc:Fallback>
          <p:control r:id="rId1" imgW="2369880" imgH="663120">
            <p:pic>
              <p:nvPicPr>
                <p:cNvPr id="4" name="TextBox1">
                  <a:extLst>
                    <a:ext uri="{FF2B5EF4-FFF2-40B4-BE49-F238E27FC236}">
                      <a16:creationId xmlns:a16="http://schemas.microsoft.com/office/drawing/2014/main" id="{DEB9899B-9648-4442-9C37-6F70334A1D9A}"/>
                    </a:ext>
                  </a:extLst>
                </p:cNvPr>
                <p:cNvPicPr>
                  <a:picLocks/>
                </p:cNvPicPr>
                <p:nvPr/>
              </p:nvPicPr>
              <p:blipFill>
                <a:blip r:embed="rId4"/>
                <a:stretch>
                  <a:fillRect/>
                </a:stretch>
              </p:blipFill>
              <p:spPr>
                <a:xfrm>
                  <a:off x="257175" y="6042025"/>
                  <a:ext cx="2373313" cy="663575"/>
                </a:xfrm>
                <a:prstGeom prst="rect">
                  <a:avLst/>
                </a:prstGeom>
              </p:spPr>
            </p:pic>
          </p:control>
        </mc:Fallback>
      </mc:AlternateContent>
    </p:controls>
    <p:extLst>
      <p:ext uri="{BB962C8B-B14F-4D97-AF65-F5344CB8AC3E}">
        <p14:creationId xmlns:p14="http://schemas.microsoft.com/office/powerpoint/2010/main" val="3764889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6DD204-8D3B-45F8-A6E1-9E9BC2112318}"/>
              </a:ext>
            </a:extLst>
          </p:cNvPr>
          <p:cNvSpPr>
            <a:spLocks noGrp="1"/>
          </p:cNvSpPr>
          <p:nvPr>
            <p:ph type="title"/>
          </p:nvPr>
        </p:nvSpPr>
        <p:spPr>
          <a:xfrm>
            <a:off x="677334" y="224589"/>
            <a:ext cx="8596668" cy="1705811"/>
          </a:xfrm>
        </p:spPr>
        <p:txBody>
          <a:bodyPr>
            <a:normAutofit fontScale="90000"/>
          </a:bodyPr>
          <a:lstStyle/>
          <a:p>
            <a:r>
              <a:rPr lang="en-GB" b="1" dirty="0"/>
              <a:t>REPORTING OF INJURIES, DISEASES AND DANGEROUS OCCURRENCES REGULATIONS (RIDDOR) 1995</a:t>
            </a:r>
            <a:br>
              <a:rPr lang="en-GB" dirty="0"/>
            </a:br>
            <a:endParaRPr lang="en-GB" dirty="0"/>
          </a:p>
        </p:txBody>
      </p:sp>
      <p:sp>
        <p:nvSpPr>
          <p:cNvPr id="3" name="Content Placeholder 2">
            <a:extLst>
              <a:ext uri="{FF2B5EF4-FFF2-40B4-BE49-F238E27FC236}">
                <a16:creationId xmlns:a16="http://schemas.microsoft.com/office/drawing/2014/main" id="{4A1037F0-C9CA-4F27-B314-B84397293730}"/>
              </a:ext>
            </a:extLst>
          </p:cNvPr>
          <p:cNvSpPr>
            <a:spLocks noGrp="1"/>
          </p:cNvSpPr>
          <p:nvPr>
            <p:ph idx="1"/>
          </p:nvPr>
        </p:nvSpPr>
        <p:spPr>
          <a:xfrm>
            <a:off x="581082" y="1812758"/>
            <a:ext cx="8596668" cy="4900864"/>
          </a:xfrm>
        </p:spPr>
        <p:txBody>
          <a:bodyPr>
            <a:normAutofit/>
          </a:bodyPr>
          <a:lstStyle/>
          <a:p>
            <a:r>
              <a:rPr lang="en-GB" dirty="0"/>
              <a:t>These regulations are the responsibility of your employer, but also include self-employed people. Your employer, or self-employed person must report;</a:t>
            </a:r>
          </a:p>
          <a:p>
            <a:pPr lvl="0"/>
            <a:r>
              <a:rPr lang="en-GB" dirty="0"/>
              <a:t>A death or major injury</a:t>
            </a:r>
          </a:p>
          <a:p>
            <a:pPr lvl="0"/>
            <a:r>
              <a:rPr lang="en-GB" dirty="0"/>
              <a:t>An over three day injury</a:t>
            </a:r>
          </a:p>
          <a:p>
            <a:pPr lvl="0"/>
            <a:r>
              <a:rPr lang="en-GB" dirty="0"/>
              <a:t>A dangerous occurrence </a:t>
            </a:r>
          </a:p>
          <a:p>
            <a:pPr lvl="0"/>
            <a:r>
              <a:rPr lang="en-GB" dirty="0"/>
              <a:t>A work related illness, which may include dermatitis, skin cancer and occupational asthma</a:t>
            </a:r>
          </a:p>
          <a:p>
            <a:pPr marL="0" lvl="0" indent="0">
              <a:buNone/>
            </a:pPr>
            <a:endParaRPr lang="en-GB" dirty="0"/>
          </a:p>
          <a:p>
            <a:r>
              <a:rPr lang="en-GB" dirty="0"/>
              <a:t>All workplace accidents or incidents, however trivial they may seem at the time, should be reported to your employer. In addition, under the RIDDOR regulations, employers have a legal duty to report any workplace accidents, diseases or dangerous occurrences to the Health and Safety Executive (HSE). This information enables the HSE and local authorities to identify where and how risk arise, and to investigate any serious accidents.</a:t>
            </a:r>
          </a:p>
          <a:p>
            <a:endParaRPr lang="en-GB" dirty="0"/>
          </a:p>
        </p:txBody>
      </p:sp>
    </p:spTree>
    <p:extLst>
      <p:ext uri="{BB962C8B-B14F-4D97-AF65-F5344CB8AC3E}">
        <p14:creationId xmlns:p14="http://schemas.microsoft.com/office/powerpoint/2010/main" val="5342005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EB5DB-F53C-44FB-A699-816CF2C9B93D}"/>
              </a:ext>
            </a:extLst>
          </p:cNvPr>
          <p:cNvSpPr>
            <a:spLocks noGrp="1"/>
          </p:cNvSpPr>
          <p:nvPr>
            <p:ph type="title"/>
          </p:nvPr>
        </p:nvSpPr>
        <p:spPr>
          <a:xfrm>
            <a:off x="677334" y="368970"/>
            <a:ext cx="8596668" cy="1320800"/>
          </a:xfrm>
        </p:spPr>
        <p:txBody>
          <a:bodyPr/>
          <a:lstStyle/>
          <a:p>
            <a:r>
              <a:rPr lang="en-GB" b="1" dirty="0"/>
              <a:t>ENVIROMENT PROTECTION ACT 1990</a:t>
            </a:r>
            <a:br>
              <a:rPr lang="en-GB" dirty="0"/>
            </a:br>
            <a:endParaRPr lang="en-GB" dirty="0"/>
          </a:p>
        </p:txBody>
      </p:sp>
      <p:sp>
        <p:nvSpPr>
          <p:cNvPr id="3" name="Content Placeholder 2">
            <a:extLst>
              <a:ext uri="{FF2B5EF4-FFF2-40B4-BE49-F238E27FC236}">
                <a16:creationId xmlns:a16="http://schemas.microsoft.com/office/drawing/2014/main" id="{CD2D2056-A3E1-443A-8F8D-B997E54744D4}"/>
              </a:ext>
            </a:extLst>
          </p:cNvPr>
          <p:cNvSpPr>
            <a:spLocks noGrp="1"/>
          </p:cNvSpPr>
          <p:nvPr>
            <p:ph idx="1"/>
          </p:nvPr>
        </p:nvSpPr>
        <p:spPr>
          <a:xfrm>
            <a:off x="677334" y="1443789"/>
            <a:ext cx="8596668" cy="5229727"/>
          </a:xfrm>
        </p:spPr>
        <p:txBody>
          <a:bodyPr>
            <a:normAutofit/>
          </a:bodyPr>
          <a:lstStyle/>
          <a:p>
            <a:r>
              <a:rPr lang="en-GB" dirty="0"/>
              <a:t>This Act is relevant to hairdressers, as you have to dispose of waste products, including chemicals. The part of this Act that affects you is concerned with your duty of care when disposing of waste. All salon waste should be disposed of in a manner that will not pollute the environment or cause harm to others.</a:t>
            </a:r>
          </a:p>
          <a:p>
            <a:r>
              <a:rPr lang="en-GB" dirty="0"/>
              <a:t>Your employer’s responsibilities within this Act are to;</a:t>
            </a:r>
          </a:p>
          <a:p>
            <a:pPr lvl="0"/>
            <a:r>
              <a:rPr lang="en-GB" dirty="0"/>
              <a:t>Dispose of all waste in a safe manner</a:t>
            </a:r>
          </a:p>
          <a:p>
            <a:pPr lvl="0"/>
            <a:r>
              <a:rPr lang="en-GB" dirty="0"/>
              <a:t>Provide training for all employees in the safe disposal of waste</a:t>
            </a:r>
          </a:p>
          <a:p>
            <a:pPr lvl="0"/>
            <a:r>
              <a:rPr lang="en-GB" dirty="0"/>
              <a:t>Contact product manufacturers for information regarding the safe disposal of products, including out of date stock</a:t>
            </a:r>
          </a:p>
          <a:p>
            <a:r>
              <a:rPr lang="en-GB" dirty="0"/>
              <a:t>Your employer should have a commercial waste contract, which should include sharps.</a:t>
            </a:r>
          </a:p>
          <a:p>
            <a:endParaRPr lang="en-GB" dirty="0"/>
          </a:p>
          <a:p>
            <a:r>
              <a:rPr lang="en-GB" b="1" dirty="0"/>
              <a:t>CHECK IT OUT</a:t>
            </a:r>
            <a:endParaRPr lang="en-GB" dirty="0"/>
          </a:p>
          <a:p>
            <a:pPr marL="0" indent="0">
              <a:buNone/>
            </a:pPr>
            <a:r>
              <a:rPr lang="en-GB" i="1" dirty="0"/>
              <a:t>What is the correct procedure for disposing of sharps?</a:t>
            </a:r>
            <a:endParaRPr lang="en-GB" dirty="0"/>
          </a:p>
          <a:p>
            <a:endParaRPr lang="en-GB" dirty="0"/>
          </a:p>
        </p:txBody>
      </p:sp>
    </p:spTree>
    <p:extLst>
      <p:ext uri="{BB962C8B-B14F-4D97-AF65-F5344CB8AC3E}">
        <p14:creationId xmlns:p14="http://schemas.microsoft.com/office/powerpoint/2010/main" val="1014263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DB6DF5-8A1F-4D7F-9578-66189EF119EA}"/>
              </a:ext>
            </a:extLst>
          </p:cNvPr>
          <p:cNvSpPr>
            <a:spLocks noGrp="1"/>
          </p:cNvSpPr>
          <p:nvPr>
            <p:ph type="title"/>
          </p:nvPr>
        </p:nvSpPr>
        <p:spPr>
          <a:xfrm>
            <a:off x="291373" y="497305"/>
            <a:ext cx="9092308" cy="1320800"/>
          </a:xfrm>
        </p:spPr>
        <p:txBody>
          <a:bodyPr>
            <a:normAutofit fontScale="90000"/>
          </a:bodyPr>
          <a:lstStyle/>
          <a:p>
            <a:r>
              <a:rPr lang="en-GB" b="1" dirty="0"/>
              <a:t>REGULATION: DISTANCE SELLING REGULATIONS</a:t>
            </a:r>
            <a:br>
              <a:rPr lang="en-GB" dirty="0"/>
            </a:br>
            <a:endParaRPr lang="en-GB" dirty="0"/>
          </a:p>
        </p:txBody>
      </p:sp>
      <p:sp>
        <p:nvSpPr>
          <p:cNvPr id="3" name="Content Placeholder 2">
            <a:extLst>
              <a:ext uri="{FF2B5EF4-FFF2-40B4-BE49-F238E27FC236}">
                <a16:creationId xmlns:a16="http://schemas.microsoft.com/office/drawing/2014/main" id="{8C160C02-B847-4A45-934F-25796A1AA868}"/>
              </a:ext>
            </a:extLst>
          </p:cNvPr>
          <p:cNvSpPr>
            <a:spLocks noGrp="1"/>
          </p:cNvSpPr>
          <p:nvPr>
            <p:ph idx="1"/>
          </p:nvPr>
        </p:nvSpPr>
        <p:spPr>
          <a:xfrm>
            <a:off x="401053" y="1347537"/>
            <a:ext cx="8872949" cy="5325979"/>
          </a:xfrm>
        </p:spPr>
        <p:txBody>
          <a:bodyPr>
            <a:normAutofit/>
          </a:bodyPr>
          <a:lstStyle/>
          <a:p>
            <a:r>
              <a:rPr lang="en-GB" dirty="0"/>
              <a:t>The Consumer Contracts (formerly Distance Selling) regulations</a:t>
            </a:r>
          </a:p>
          <a:p>
            <a:pPr marL="0" indent="0">
              <a:buNone/>
            </a:pPr>
            <a:r>
              <a:rPr lang="en-GB" dirty="0"/>
              <a:t>On 13 June 2014 the Distance Selling Regulations were replaced with the Consumer Contracts (Information, Cancellation and Additional Charges) Regulations 2013. These apply to sales of goods or services to consumers without face-to-face contact. This includes selling by mail order, through the internet, using digital television, or by telephone, fax or text message.</a:t>
            </a:r>
          </a:p>
          <a:p>
            <a:r>
              <a:rPr lang="en-GB" dirty="0"/>
              <a:t>Under the regulations, you must:</a:t>
            </a:r>
          </a:p>
          <a:p>
            <a:pPr lvl="0"/>
            <a:r>
              <a:rPr lang="en-GB" dirty="0"/>
              <a:t>give customers specified 'prior information' before a sale is made</a:t>
            </a:r>
          </a:p>
          <a:p>
            <a:pPr lvl="0"/>
            <a:r>
              <a:rPr lang="en-GB" dirty="0"/>
              <a:t>usually, give customers a right to cancel their order</a:t>
            </a:r>
          </a:p>
          <a:p>
            <a:pPr lvl="0"/>
            <a:r>
              <a:rPr lang="en-GB" dirty="0"/>
              <a:t>confirm prior and certain other information in a durable form (eg in writing or email)</a:t>
            </a:r>
          </a:p>
          <a:p>
            <a:pPr lvl="0"/>
            <a:r>
              <a:rPr lang="en-GB" dirty="0"/>
              <a:t>normally, fulfil your contractual obligations within 30 days unless otherwise agreed</a:t>
            </a:r>
          </a:p>
          <a:p>
            <a:pPr lvl="0"/>
            <a:r>
              <a:rPr lang="en-GB" dirty="0"/>
              <a:t>usually, give customers a full refund up to 14 days after receiving their goods, if they change their mind</a:t>
            </a:r>
          </a:p>
          <a:p>
            <a:endParaRPr lang="en-GB" dirty="0"/>
          </a:p>
        </p:txBody>
      </p:sp>
    </p:spTree>
    <p:extLst>
      <p:ext uri="{BB962C8B-B14F-4D97-AF65-F5344CB8AC3E}">
        <p14:creationId xmlns:p14="http://schemas.microsoft.com/office/powerpoint/2010/main" val="330703490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3EA42-0CE1-417C-8438-0D365BFD594C}"/>
              </a:ext>
            </a:extLst>
          </p:cNvPr>
          <p:cNvSpPr>
            <a:spLocks noGrp="1"/>
          </p:cNvSpPr>
          <p:nvPr>
            <p:ph type="title"/>
          </p:nvPr>
        </p:nvSpPr>
        <p:spPr/>
        <p:txBody>
          <a:bodyPr>
            <a:normAutofit fontScale="90000"/>
          </a:bodyPr>
          <a:lstStyle/>
          <a:p>
            <a:r>
              <a:rPr lang="en-GB" b="1" dirty="0"/>
              <a:t>ELECTRICITY AT WORK REGULATIONS 1989</a:t>
            </a:r>
            <a:br>
              <a:rPr lang="en-GB" dirty="0"/>
            </a:br>
            <a:endParaRPr lang="en-GB" dirty="0"/>
          </a:p>
        </p:txBody>
      </p:sp>
      <p:sp>
        <p:nvSpPr>
          <p:cNvPr id="3" name="Content Placeholder 2">
            <a:extLst>
              <a:ext uri="{FF2B5EF4-FFF2-40B4-BE49-F238E27FC236}">
                <a16:creationId xmlns:a16="http://schemas.microsoft.com/office/drawing/2014/main" id="{01D40704-25B2-435A-BA71-77DAEB9548C4}"/>
              </a:ext>
            </a:extLst>
          </p:cNvPr>
          <p:cNvSpPr>
            <a:spLocks noGrp="1"/>
          </p:cNvSpPr>
          <p:nvPr>
            <p:ph idx="1"/>
          </p:nvPr>
        </p:nvSpPr>
        <p:spPr>
          <a:xfrm>
            <a:off x="677334" y="1411704"/>
            <a:ext cx="8596668" cy="5446295"/>
          </a:xfrm>
        </p:spPr>
        <p:txBody>
          <a:bodyPr>
            <a:normAutofit/>
          </a:bodyPr>
          <a:lstStyle/>
          <a:p>
            <a:pPr marL="0" indent="0">
              <a:buNone/>
            </a:pPr>
            <a:r>
              <a:rPr lang="en-GB" dirty="0"/>
              <a:t>These regulations are concerned with ensuring safely when using electrical equipment. All employers must ensure;</a:t>
            </a:r>
          </a:p>
          <a:p>
            <a:pPr lvl="0"/>
            <a:r>
              <a:rPr lang="en-GB" dirty="0"/>
              <a:t>All electrical equipment is properly maintained and in good working order</a:t>
            </a:r>
          </a:p>
          <a:p>
            <a:pPr lvl="0"/>
            <a:r>
              <a:rPr lang="en-GB" dirty="0"/>
              <a:t>Regular tests are made by a qualified electrician on each piece of equipment, as appropriate</a:t>
            </a:r>
          </a:p>
          <a:p>
            <a:pPr lvl="0"/>
            <a:r>
              <a:rPr lang="en-GB" dirty="0"/>
              <a:t>Records are kept regarding the testing of all electrical equipment and may be provided for inspection purposes if required</a:t>
            </a:r>
          </a:p>
          <a:p>
            <a:pPr marL="0" indent="0">
              <a:buNone/>
            </a:pPr>
            <a:r>
              <a:rPr lang="en-GB" dirty="0"/>
              <a:t>As an employee, it is your responsibility to remove and label any faulty equipment and then report it to the relevant person. You must also cooperate with your employer to comply with these regulations.</a:t>
            </a:r>
          </a:p>
          <a:p>
            <a:pPr marL="0" indent="0">
              <a:buNone/>
            </a:pPr>
            <a:endParaRPr lang="en-GB" dirty="0"/>
          </a:p>
          <a:p>
            <a:r>
              <a:rPr lang="en-GB" b="1" dirty="0"/>
              <a:t>CHECK IT OUT </a:t>
            </a:r>
            <a:endParaRPr lang="en-GB" dirty="0"/>
          </a:p>
          <a:p>
            <a:pPr marL="0" indent="0">
              <a:buNone/>
            </a:pPr>
            <a:r>
              <a:rPr lang="en-GB" i="1" dirty="0"/>
              <a:t>Look at the statements that outline your responsibilities within the Electricity at Work Regulations. What should you be doing to fulfil your obligations relating to this piece of legislation? </a:t>
            </a:r>
            <a:endParaRPr lang="en-GB" dirty="0"/>
          </a:p>
          <a:p>
            <a:endParaRPr lang="en-GB" dirty="0"/>
          </a:p>
        </p:txBody>
      </p:sp>
    </p:spTree>
    <p:extLst>
      <p:ext uri="{BB962C8B-B14F-4D97-AF65-F5344CB8AC3E}">
        <p14:creationId xmlns:p14="http://schemas.microsoft.com/office/powerpoint/2010/main" val="31653071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F6E9B2-09ED-46EA-A6F5-852318AB0BE9}"/>
              </a:ext>
            </a:extLst>
          </p:cNvPr>
          <p:cNvSpPr>
            <a:spLocks noGrp="1"/>
          </p:cNvSpPr>
          <p:nvPr>
            <p:ph type="title"/>
          </p:nvPr>
        </p:nvSpPr>
        <p:spPr>
          <a:xfrm>
            <a:off x="677334" y="240634"/>
            <a:ext cx="8596668" cy="1320800"/>
          </a:xfrm>
        </p:spPr>
        <p:txBody>
          <a:bodyPr>
            <a:normAutofit fontScale="90000"/>
          </a:bodyPr>
          <a:lstStyle/>
          <a:p>
            <a:r>
              <a:rPr lang="en-GB" b="1" dirty="0"/>
              <a:t>PERSONAL PROTECTIVE EQUIPMENT AT WORK REGULATIONS 1992 </a:t>
            </a:r>
            <a:br>
              <a:rPr lang="en-GB" dirty="0"/>
            </a:br>
            <a:endParaRPr lang="en-GB" dirty="0"/>
          </a:p>
        </p:txBody>
      </p:sp>
      <p:sp>
        <p:nvSpPr>
          <p:cNvPr id="3" name="Content Placeholder 2">
            <a:extLst>
              <a:ext uri="{FF2B5EF4-FFF2-40B4-BE49-F238E27FC236}">
                <a16:creationId xmlns:a16="http://schemas.microsoft.com/office/drawing/2014/main" id="{6B63FE69-0F27-4B03-88F7-F1BE44FC2A09}"/>
              </a:ext>
            </a:extLst>
          </p:cNvPr>
          <p:cNvSpPr>
            <a:spLocks noGrp="1"/>
          </p:cNvSpPr>
          <p:nvPr>
            <p:ph idx="1"/>
          </p:nvPr>
        </p:nvSpPr>
        <p:spPr>
          <a:xfrm>
            <a:off x="417095" y="1363579"/>
            <a:ext cx="8856907" cy="5494421"/>
          </a:xfrm>
        </p:spPr>
        <p:txBody>
          <a:bodyPr>
            <a:normAutofit fontScale="92500" lnSpcReduction="20000"/>
          </a:bodyPr>
          <a:lstStyle/>
          <a:p>
            <a:pPr marL="0" indent="0">
              <a:buNone/>
            </a:pPr>
            <a:r>
              <a:rPr lang="en-GB" dirty="0"/>
              <a:t>These regulations require an employer to provide their employees with protective equipment if they may be exposed to any risk to health or injury during their working hours. The risks will have been assessed during the risk assessment your employer has to carry out under related regulations. All employers have the responsibility to;</a:t>
            </a:r>
          </a:p>
          <a:p>
            <a:pPr lvl="0"/>
            <a:r>
              <a:rPr lang="en-GB" dirty="0"/>
              <a:t>Assess the need for the use of personal protective equipment</a:t>
            </a:r>
          </a:p>
          <a:p>
            <a:pPr lvl="0"/>
            <a:r>
              <a:rPr lang="en-GB" dirty="0"/>
              <a:t>Supply protective clothing or equipment free of charge</a:t>
            </a:r>
          </a:p>
          <a:p>
            <a:pPr lvl="0"/>
            <a:r>
              <a:rPr lang="en-GB" dirty="0"/>
              <a:t>Train staff in the use of personal protective equipment </a:t>
            </a:r>
          </a:p>
          <a:p>
            <a:pPr lvl="0"/>
            <a:r>
              <a:rPr lang="en-GB" dirty="0"/>
              <a:t>Ensure the equipment is properly maintained</a:t>
            </a:r>
          </a:p>
          <a:p>
            <a:pPr lvl="0"/>
            <a:r>
              <a:rPr lang="en-GB" dirty="0"/>
              <a:t>Ensure it is fit for purpose</a:t>
            </a:r>
          </a:p>
          <a:p>
            <a:pPr marL="0" indent="0">
              <a:buNone/>
            </a:pPr>
            <a:r>
              <a:rPr lang="en-GB" dirty="0"/>
              <a:t>Personal protective equipment for you may include gloves, an apron and a facemask for asthmatics when mixing powder bleach, but not of the ‘dust free’ variety. Personal protective equipment for your clients includes a gown, towels and plastic capes. These should be used to ensure the client’s skin and clothes are protected. </a:t>
            </a:r>
          </a:p>
          <a:p>
            <a:pPr marL="0" indent="0">
              <a:buNone/>
            </a:pPr>
            <a:r>
              <a:rPr lang="en-GB" b="1" dirty="0"/>
              <a:t>BE PROFESSIONAL </a:t>
            </a:r>
            <a:endParaRPr lang="en-GB" dirty="0"/>
          </a:p>
          <a:p>
            <a:pPr marL="0" indent="0">
              <a:buNone/>
            </a:pPr>
            <a:r>
              <a:rPr lang="en-GB" b="1" dirty="0"/>
              <a:t>It is your responsibility to look after personal protective equipment and report its loss or damage to your employer so it can be replaced. </a:t>
            </a:r>
            <a:endParaRPr lang="en-GB" dirty="0"/>
          </a:p>
          <a:p>
            <a:pPr marL="0" indent="0">
              <a:buNone/>
            </a:pPr>
            <a:r>
              <a:rPr lang="en-GB" b="1" dirty="0"/>
              <a:t>It should be noted, however, that personal protective equipment is considered to be a last resort when implementing measures designed to reduce or control an identified risk. It is essential that other control measures be used before, or in addition to, the provision of such items. </a:t>
            </a:r>
            <a:endParaRPr lang="en-GB" dirty="0"/>
          </a:p>
          <a:p>
            <a:endParaRPr lang="en-GB" dirty="0"/>
          </a:p>
        </p:txBody>
      </p:sp>
    </p:spTree>
    <p:extLst>
      <p:ext uri="{BB962C8B-B14F-4D97-AF65-F5344CB8AC3E}">
        <p14:creationId xmlns:p14="http://schemas.microsoft.com/office/powerpoint/2010/main" val="23031479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593E87-0452-4F53-969D-6D9364AED5A0}"/>
              </a:ext>
            </a:extLst>
          </p:cNvPr>
          <p:cNvSpPr>
            <a:spLocks noGrp="1"/>
          </p:cNvSpPr>
          <p:nvPr>
            <p:ph type="title"/>
          </p:nvPr>
        </p:nvSpPr>
        <p:spPr>
          <a:xfrm>
            <a:off x="677334" y="573333"/>
            <a:ext cx="8596668" cy="1320800"/>
          </a:xfrm>
        </p:spPr>
        <p:txBody>
          <a:bodyPr>
            <a:normAutofit fontScale="90000"/>
          </a:bodyPr>
          <a:lstStyle/>
          <a:p>
            <a:r>
              <a:rPr lang="en-GB" b="1" dirty="0"/>
              <a:t>CONTROL OF SUBSTANCES HAZARDOUS TO HEALTH REGULATIONS (COSHH) 2002</a:t>
            </a:r>
            <a:br>
              <a:rPr lang="en-GB" dirty="0"/>
            </a:br>
            <a:endParaRPr lang="en-GB" dirty="0"/>
          </a:p>
        </p:txBody>
      </p:sp>
      <p:sp>
        <p:nvSpPr>
          <p:cNvPr id="3" name="Content Placeholder 2">
            <a:extLst>
              <a:ext uri="{FF2B5EF4-FFF2-40B4-BE49-F238E27FC236}">
                <a16:creationId xmlns:a16="http://schemas.microsoft.com/office/drawing/2014/main" id="{513ED6EE-0820-40A4-A065-B61808F1018C}"/>
              </a:ext>
            </a:extLst>
          </p:cNvPr>
          <p:cNvSpPr>
            <a:spLocks noGrp="1"/>
          </p:cNvSpPr>
          <p:nvPr>
            <p:ph idx="1"/>
          </p:nvPr>
        </p:nvSpPr>
        <p:spPr/>
        <p:txBody>
          <a:bodyPr/>
          <a:lstStyle/>
          <a:p>
            <a:r>
              <a:rPr lang="en-GB" dirty="0"/>
              <a:t>In the salon you will use many substances that may put your heath and risk. The COSHH regulations require all employers to assess the health risks that arise from the use of hazardous substances within the workplace and to provide the controls that will be most effective in protecting staff and members of the public. The regulations apply to substances that have been classified as corrosive, explosive, harmful, highly flammable, irritant, oxidising or toxic. </a:t>
            </a:r>
          </a:p>
          <a:p>
            <a:r>
              <a:rPr lang="en-GB" dirty="0"/>
              <a:t>The COSHH classification symbols are shown on the next slide. </a:t>
            </a:r>
          </a:p>
          <a:p>
            <a:endParaRPr lang="en-GB" dirty="0"/>
          </a:p>
        </p:txBody>
      </p:sp>
    </p:spTree>
    <p:extLst>
      <p:ext uri="{BB962C8B-B14F-4D97-AF65-F5344CB8AC3E}">
        <p14:creationId xmlns:p14="http://schemas.microsoft.com/office/powerpoint/2010/main" val="7870861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439CA9-FCD9-4B83-9B56-6433674F6E8E}"/>
              </a:ext>
            </a:extLst>
          </p:cNvPr>
          <p:cNvSpPr>
            <a:spLocks noGrp="1"/>
          </p:cNvSpPr>
          <p:nvPr>
            <p:ph type="title"/>
          </p:nvPr>
        </p:nvSpPr>
        <p:spPr>
          <a:xfrm>
            <a:off x="1110471" y="379663"/>
            <a:ext cx="8596668" cy="1320800"/>
          </a:xfrm>
        </p:spPr>
        <p:txBody>
          <a:bodyPr>
            <a:normAutofit/>
          </a:bodyPr>
          <a:lstStyle/>
          <a:p>
            <a:r>
              <a:rPr lang="en-GB" dirty="0"/>
              <a:t>The COSHH classification symbols.</a:t>
            </a:r>
            <a:br>
              <a:rPr lang="en-GB" dirty="0"/>
            </a:br>
            <a:endParaRPr lang="en-GB" dirty="0"/>
          </a:p>
        </p:txBody>
      </p:sp>
      <p:pic>
        <p:nvPicPr>
          <p:cNvPr id="4" name="irc_mi" descr="http://rospaworkplacesafety.files.wordpress.com/2013/01/what-do-the-coshh-symbols-mean.jpg">
            <a:hlinkClick r:id="rId3"/>
            <a:extLst>
              <a:ext uri="{FF2B5EF4-FFF2-40B4-BE49-F238E27FC236}">
                <a16:creationId xmlns:a16="http://schemas.microsoft.com/office/drawing/2014/main" id="{334BBCF4-1E59-4289-9D7F-BE18E703A26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10471" y="1235243"/>
            <a:ext cx="7395411" cy="4880559"/>
          </a:xfrm>
          <a:prstGeom prst="rect">
            <a:avLst/>
          </a:prstGeom>
          <a:noFill/>
          <a:ln>
            <a:noFill/>
          </a:ln>
        </p:spPr>
      </p:pic>
    </p:spTree>
    <p:extLst>
      <p:ext uri="{BB962C8B-B14F-4D97-AF65-F5344CB8AC3E}">
        <p14:creationId xmlns:p14="http://schemas.microsoft.com/office/powerpoint/2010/main" val="34487119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9D2112B-DE0F-4BB3-88CC-CD9410FCF81B}"/>
              </a:ext>
            </a:extLst>
          </p:cNvPr>
          <p:cNvSpPr>
            <a:spLocks noGrp="1"/>
          </p:cNvSpPr>
          <p:nvPr>
            <p:ph idx="1"/>
          </p:nvPr>
        </p:nvSpPr>
        <p:spPr>
          <a:xfrm>
            <a:off x="352926" y="192506"/>
            <a:ext cx="8921076" cy="6665493"/>
          </a:xfrm>
        </p:spPr>
        <p:txBody>
          <a:bodyPr>
            <a:normAutofit fontScale="92500"/>
          </a:bodyPr>
          <a:lstStyle/>
          <a:p>
            <a:r>
              <a:rPr lang="en-GB" b="1" i="1" dirty="0"/>
              <a:t>STORAGE OF HAZARDOUS CHEMICALS </a:t>
            </a:r>
            <a:endParaRPr lang="en-GB" dirty="0"/>
          </a:p>
          <a:p>
            <a:pPr marL="0" indent="0">
              <a:buNone/>
            </a:pPr>
            <a:r>
              <a:rPr lang="en-GB" dirty="0"/>
              <a:t>Products that are identified as hazardous must be stored in a cool dark place, with good ventilation and away from direct sunlight. Always read the manufacturer’s instructions with regard to storing hazardous substances.</a:t>
            </a:r>
          </a:p>
          <a:p>
            <a:pPr marL="0" indent="0">
              <a:buNone/>
            </a:pPr>
            <a:endParaRPr lang="en-GB" dirty="0"/>
          </a:p>
          <a:p>
            <a:r>
              <a:rPr lang="en-GB" b="1" i="1" dirty="0"/>
              <a:t>HANDLING AND USING HAZARDOUS SUBSTANCES </a:t>
            </a:r>
            <a:endParaRPr lang="en-GB" dirty="0"/>
          </a:p>
          <a:p>
            <a:pPr marL="0" indent="0">
              <a:buNone/>
            </a:pPr>
            <a:r>
              <a:rPr lang="en-GB" dirty="0"/>
              <a:t>When using hazardous products, for example, colour, perm lotion, neutraliser or relaxing products, disposable gloves and an apron (personal protective equipment) must be worn. Some cleaning materials are classed as hazardous products and therefore gloves and an apron may be necessary. Look out for the COSHH classification symbols on the bottle or packaging and always read the labels to ensure your own safety.</a:t>
            </a:r>
          </a:p>
          <a:p>
            <a:pPr marL="0" indent="0">
              <a:buNone/>
            </a:pPr>
            <a:r>
              <a:rPr lang="en-GB" dirty="0"/>
              <a:t>Aerosols should be used away from any source of heat, especially from a lit cigarette or naked flame. Many styling and finishing products are classed as flammable substances and should not be used near any heat source. </a:t>
            </a:r>
          </a:p>
          <a:p>
            <a:pPr marL="0" indent="0">
              <a:buNone/>
            </a:pPr>
            <a:endParaRPr lang="en-GB" dirty="0"/>
          </a:p>
          <a:p>
            <a:r>
              <a:rPr lang="en-GB" b="1" i="1" dirty="0"/>
              <a:t>DISPOSAL OF HAZARDOUS SUBSTANCES </a:t>
            </a:r>
            <a:endParaRPr lang="en-GB" dirty="0"/>
          </a:p>
          <a:p>
            <a:pPr marL="0" indent="0">
              <a:buNone/>
            </a:pPr>
            <a:r>
              <a:rPr lang="en-GB" dirty="0"/>
              <a:t>Hazardous substances may cause harm to our environment and other people if they are not disposed of in the correct way. Always read the manufacturer’s instructions regarding the safe disposal of these substances. If you have any doubts, you can telephone the manufacturer and they will advise you on safe methods of disposal. Your salon may have its own policy for disposing of salon waste – ask the designated person within your salon.</a:t>
            </a:r>
          </a:p>
          <a:p>
            <a:endParaRPr lang="en-GB" dirty="0"/>
          </a:p>
        </p:txBody>
      </p:sp>
    </p:spTree>
    <p:extLst>
      <p:ext uri="{BB962C8B-B14F-4D97-AF65-F5344CB8AC3E}">
        <p14:creationId xmlns:p14="http://schemas.microsoft.com/office/powerpoint/2010/main" val="2139975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BB0AD6-104F-426F-A330-D32BF23FD274}"/>
              </a:ext>
            </a:extLst>
          </p:cNvPr>
          <p:cNvSpPr>
            <a:spLocks noGrp="1"/>
          </p:cNvSpPr>
          <p:nvPr>
            <p:ph type="title"/>
          </p:nvPr>
        </p:nvSpPr>
        <p:spPr>
          <a:xfrm>
            <a:off x="677334" y="401054"/>
            <a:ext cx="8596668" cy="1320800"/>
          </a:xfrm>
        </p:spPr>
        <p:txBody>
          <a:bodyPr/>
          <a:lstStyle/>
          <a:p>
            <a:r>
              <a:rPr lang="en-GB" b="1" dirty="0"/>
              <a:t>HEALTH AND SAFETY LEGISLATION</a:t>
            </a:r>
            <a:br>
              <a:rPr lang="en-GB" dirty="0"/>
            </a:br>
            <a:endParaRPr lang="en-GB" dirty="0"/>
          </a:p>
        </p:txBody>
      </p:sp>
      <p:sp>
        <p:nvSpPr>
          <p:cNvPr id="3" name="Content Placeholder 2">
            <a:extLst>
              <a:ext uri="{FF2B5EF4-FFF2-40B4-BE49-F238E27FC236}">
                <a16:creationId xmlns:a16="http://schemas.microsoft.com/office/drawing/2014/main" id="{7645DF12-FEA5-4E77-BDD9-4045DB2E3114}"/>
              </a:ext>
            </a:extLst>
          </p:cNvPr>
          <p:cNvSpPr>
            <a:spLocks noGrp="1"/>
          </p:cNvSpPr>
          <p:nvPr>
            <p:ph idx="1"/>
          </p:nvPr>
        </p:nvSpPr>
        <p:spPr>
          <a:xfrm>
            <a:off x="497305" y="1203158"/>
            <a:ext cx="9801727" cy="5654842"/>
          </a:xfrm>
        </p:spPr>
        <p:txBody>
          <a:bodyPr>
            <a:normAutofit fontScale="85000" lnSpcReduction="10000"/>
          </a:bodyPr>
          <a:lstStyle/>
          <a:p>
            <a:pPr marL="0" indent="0">
              <a:buNone/>
            </a:pPr>
            <a:r>
              <a:rPr lang="en-GB" b="1" dirty="0"/>
              <a:t>The Health and Safety at Work Act 1974</a:t>
            </a:r>
            <a:endParaRPr lang="en-GB" dirty="0"/>
          </a:p>
          <a:p>
            <a:pPr marL="0" indent="0">
              <a:buNone/>
            </a:pPr>
            <a:r>
              <a:rPr lang="en-GB" dirty="0"/>
              <a:t>Most health and safety law is derived from the Health and Safety at Work Act 1974. This Act requires   employers to;</a:t>
            </a:r>
          </a:p>
          <a:p>
            <a:pPr lvl="0"/>
            <a:r>
              <a:rPr lang="en-GB" dirty="0"/>
              <a:t>Provide and maintain a safe working environment</a:t>
            </a:r>
          </a:p>
          <a:p>
            <a:pPr lvl="0"/>
            <a:r>
              <a:rPr lang="en-GB" dirty="0"/>
              <a:t>Provide adequate welfare facilities</a:t>
            </a:r>
          </a:p>
          <a:p>
            <a:pPr lvl="0"/>
            <a:r>
              <a:rPr lang="en-GB" dirty="0"/>
              <a:t>Provide safe systems of work</a:t>
            </a:r>
          </a:p>
          <a:p>
            <a:pPr lvl="0"/>
            <a:r>
              <a:rPr lang="en-GB" dirty="0"/>
              <a:t>Provide information, training and supervision</a:t>
            </a:r>
          </a:p>
          <a:p>
            <a:pPr lvl="0"/>
            <a:r>
              <a:rPr lang="en-GB" dirty="0"/>
              <a:t>Ensure the safe handling, storage and transportation of goods and materials</a:t>
            </a:r>
          </a:p>
          <a:p>
            <a:pPr lvl="0"/>
            <a:r>
              <a:rPr lang="en-GB" dirty="0"/>
              <a:t>Provide and maintain safe equipment</a:t>
            </a:r>
          </a:p>
          <a:p>
            <a:pPr marL="0" indent="0">
              <a:buNone/>
            </a:pPr>
            <a:r>
              <a:rPr lang="en-GB" dirty="0"/>
              <a:t>These requirements are also included in other regulations, some of which will be discussed later in this unit.</a:t>
            </a:r>
          </a:p>
          <a:p>
            <a:pPr marL="0" indent="0">
              <a:buNone/>
            </a:pPr>
            <a:r>
              <a:rPr lang="en-GB" dirty="0"/>
              <a:t>As an employee, you also have duties under this Act. You must;</a:t>
            </a:r>
          </a:p>
          <a:p>
            <a:pPr lvl="0"/>
            <a:r>
              <a:rPr lang="en-GB" dirty="0"/>
              <a:t>Not endanger yourself or others by your acts or omissions</a:t>
            </a:r>
          </a:p>
          <a:p>
            <a:pPr lvl="0"/>
            <a:r>
              <a:rPr lang="en-GB" dirty="0"/>
              <a:t>Cooperate with your employer in order for their duties to be fulfilled</a:t>
            </a:r>
          </a:p>
          <a:p>
            <a:pPr lvl="0"/>
            <a:r>
              <a:rPr lang="en-GB" dirty="0"/>
              <a:t>Not misuse anything provided in the interests of health and safety</a:t>
            </a:r>
          </a:p>
          <a:p>
            <a:pPr lvl="0"/>
            <a:r>
              <a:rPr lang="en-GB" dirty="0"/>
              <a:t>Report all accidents, incidents and unsafe conditions or practices</a:t>
            </a:r>
          </a:p>
          <a:p>
            <a:r>
              <a:rPr lang="en-GB" b="1" dirty="0"/>
              <a:t>CHECK IT OUT</a:t>
            </a:r>
            <a:endParaRPr lang="en-GB" dirty="0"/>
          </a:p>
          <a:p>
            <a:pPr marL="0" indent="0">
              <a:buNone/>
            </a:pPr>
            <a:r>
              <a:rPr lang="en-GB" i="1" dirty="0"/>
              <a:t>What welfare facilities are provided in your salon?</a:t>
            </a:r>
            <a:endParaRPr lang="en-GB" dirty="0"/>
          </a:p>
          <a:p>
            <a:endParaRPr lang="en-GB" dirty="0"/>
          </a:p>
        </p:txBody>
      </p:sp>
    </p:spTree>
    <p:extLst>
      <p:ext uri="{BB962C8B-B14F-4D97-AF65-F5344CB8AC3E}">
        <p14:creationId xmlns:p14="http://schemas.microsoft.com/office/powerpoint/2010/main" val="1982206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E7E2E5-3F93-4A26-BD1A-4B6107C4900C}"/>
              </a:ext>
            </a:extLst>
          </p:cNvPr>
          <p:cNvSpPr>
            <a:spLocks noGrp="1"/>
          </p:cNvSpPr>
          <p:nvPr>
            <p:ph type="title"/>
          </p:nvPr>
        </p:nvSpPr>
        <p:spPr>
          <a:xfrm>
            <a:off x="677334" y="352926"/>
            <a:ext cx="8596668" cy="1320800"/>
          </a:xfrm>
        </p:spPr>
        <p:txBody>
          <a:bodyPr>
            <a:normAutofit fontScale="90000"/>
          </a:bodyPr>
          <a:lstStyle/>
          <a:p>
            <a:r>
              <a:rPr lang="en-GB" b="1" dirty="0"/>
              <a:t>FIRE PRECAUTIONS (WORKPLACE) REGULATIONS (AMMENDMENT) 1999</a:t>
            </a:r>
            <a:br>
              <a:rPr lang="en-GB" dirty="0"/>
            </a:br>
            <a:endParaRPr lang="en-GB" dirty="0"/>
          </a:p>
        </p:txBody>
      </p:sp>
      <p:sp>
        <p:nvSpPr>
          <p:cNvPr id="3" name="Content Placeholder 2">
            <a:extLst>
              <a:ext uri="{FF2B5EF4-FFF2-40B4-BE49-F238E27FC236}">
                <a16:creationId xmlns:a16="http://schemas.microsoft.com/office/drawing/2014/main" id="{B3C5920D-6DE1-456E-8811-E728DABE49FE}"/>
              </a:ext>
            </a:extLst>
          </p:cNvPr>
          <p:cNvSpPr>
            <a:spLocks noGrp="1"/>
          </p:cNvSpPr>
          <p:nvPr>
            <p:ph idx="1"/>
          </p:nvPr>
        </p:nvSpPr>
        <p:spPr>
          <a:xfrm>
            <a:off x="677334" y="1673726"/>
            <a:ext cx="8596668" cy="4831347"/>
          </a:xfrm>
        </p:spPr>
        <p:txBody>
          <a:bodyPr>
            <a:normAutofit lnSpcReduction="10000"/>
          </a:bodyPr>
          <a:lstStyle/>
          <a:p>
            <a:pPr marL="0" indent="0">
              <a:buNone/>
            </a:pPr>
            <a:r>
              <a:rPr lang="en-GB" dirty="0"/>
              <a:t>Your employer is responsible for undertaking an assessment of the fire risks on the premises, to produce an emergency plan and to inform, instruct and train you about the fire precautions in your workplace. Your employer should also nominate a designated person to help them.</a:t>
            </a:r>
          </a:p>
          <a:p>
            <a:pPr marL="0" indent="0">
              <a:buNone/>
            </a:pPr>
            <a:r>
              <a:rPr lang="en-GB" dirty="0"/>
              <a:t>You also have responsibilities to ensure your own health and safety and that of your colleagues and others who may be affected by your actions.</a:t>
            </a:r>
          </a:p>
          <a:p>
            <a:pPr marL="0" lvl="0" indent="0">
              <a:buNone/>
            </a:pPr>
            <a:r>
              <a:rPr lang="en-GB" dirty="0"/>
              <a:t>You should cooperate with your employer so that they are able to carry out their statutory duties</a:t>
            </a:r>
          </a:p>
          <a:p>
            <a:pPr marL="0" lvl="0" indent="0">
              <a:buNone/>
            </a:pPr>
            <a:r>
              <a:rPr lang="en-GB" dirty="0"/>
              <a:t>You must inform your employer/health and safety representative of any situation within the workplace that you feel may constitute a risk to health and safety</a:t>
            </a:r>
          </a:p>
          <a:p>
            <a:pPr marL="0" lvl="0" indent="0">
              <a:buNone/>
            </a:pPr>
            <a:r>
              <a:rPr lang="en-GB" dirty="0"/>
              <a:t>You must use all equipment correctly, following the training and instruction guidance you have received </a:t>
            </a:r>
          </a:p>
          <a:p>
            <a:r>
              <a:rPr lang="en-GB" b="1" dirty="0"/>
              <a:t>CHECK IT OUT</a:t>
            </a:r>
            <a:endParaRPr lang="en-GB" dirty="0"/>
          </a:p>
          <a:p>
            <a:pPr marL="0" indent="0">
              <a:buNone/>
            </a:pPr>
            <a:r>
              <a:rPr lang="en-GB" i="1" dirty="0"/>
              <a:t>Ask your employer to confirm the salon’s policy relating to the use of extinguishers, as some insurance policies do not allow this.</a:t>
            </a:r>
            <a:endParaRPr lang="en-GB" dirty="0"/>
          </a:p>
          <a:p>
            <a:endParaRPr lang="en-GB" dirty="0"/>
          </a:p>
        </p:txBody>
      </p:sp>
    </p:spTree>
    <p:extLst>
      <p:ext uri="{BB962C8B-B14F-4D97-AF65-F5344CB8AC3E}">
        <p14:creationId xmlns:p14="http://schemas.microsoft.com/office/powerpoint/2010/main" val="12257089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64489F-E726-6DB4-E6C1-10096D82D93A}"/>
              </a:ext>
            </a:extLst>
          </p:cNvPr>
          <p:cNvSpPr>
            <a:spLocks noGrp="1"/>
          </p:cNvSpPr>
          <p:nvPr>
            <p:ph type="title"/>
          </p:nvPr>
        </p:nvSpPr>
        <p:spPr/>
        <p:txBody>
          <a:bodyPr>
            <a:normAutofit/>
          </a:bodyPr>
          <a:lstStyle/>
          <a:p>
            <a:pPr algn="ctr"/>
            <a:r>
              <a:rPr lang="en-GB" sz="4800" dirty="0">
                <a:solidFill>
                  <a:schemeClr val="tx1"/>
                </a:solidFill>
              </a:rPr>
              <a:t>Unit Overview </a:t>
            </a:r>
          </a:p>
        </p:txBody>
      </p:sp>
      <p:sp>
        <p:nvSpPr>
          <p:cNvPr id="3" name="Content Placeholder 2">
            <a:extLst>
              <a:ext uri="{FF2B5EF4-FFF2-40B4-BE49-F238E27FC236}">
                <a16:creationId xmlns:a16="http://schemas.microsoft.com/office/drawing/2014/main" id="{3A5786EA-B369-1820-8638-F8838E25EF96}"/>
              </a:ext>
            </a:extLst>
          </p:cNvPr>
          <p:cNvSpPr>
            <a:spLocks noGrp="1"/>
          </p:cNvSpPr>
          <p:nvPr>
            <p:ph idx="1"/>
          </p:nvPr>
        </p:nvSpPr>
        <p:spPr>
          <a:xfrm>
            <a:off x="532955" y="1074657"/>
            <a:ext cx="8596668" cy="5145286"/>
          </a:xfrm>
        </p:spPr>
        <p:txBody>
          <a:bodyPr>
            <a:normAutofit/>
          </a:bodyPr>
          <a:lstStyle/>
          <a:p>
            <a:pPr marL="457200" lvl="1" indent="0" algn="ctr">
              <a:buNone/>
            </a:pPr>
            <a:endParaRPr lang="en-US" sz="1800" dirty="0">
              <a:latin typeface="Arial" panose="020B0604020202020204" pitchFamily="34" charset="0"/>
              <a:cs typeface="Arial" panose="020B0604020202020204" pitchFamily="34" charset="0"/>
            </a:endParaRPr>
          </a:p>
          <a:p>
            <a:pPr marL="457200" lvl="1" indent="0">
              <a:buNone/>
            </a:pPr>
            <a:endParaRPr lang="en-US" sz="1800" dirty="0">
              <a:latin typeface="Arial" panose="020B0604020202020204" pitchFamily="34" charset="0"/>
              <a:cs typeface="Arial" panose="020B0604020202020204" pitchFamily="34" charset="0"/>
            </a:endParaRPr>
          </a:p>
          <a:p>
            <a:pPr marL="457200" lvl="1" indent="0">
              <a:buNone/>
            </a:pPr>
            <a:r>
              <a:rPr lang="en-US" sz="2000" dirty="0">
                <a:latin typeface="Arial" panose="020B0604020202020204" pitchFamily="34" charset="0"/>
                <a:cs typeface="Arial" panose="020B0604020202020204" pitchFamily="34" charset="0"/>
              </a:rPr>
              <a:t>This standard is for professionals complying with the maintenance of effective health, safety, infection control and hygiene practices throughout your work, in accordance with the service protocol, legislative, regulatory, and organizational requirements. This standard is part of the Hair, Barbering, Trichology, Beauty, Nails, Wellbeing and Holistic and related industries NOS suites. As you work through this unit, you will be required to identify, assess and implement control methods in relation to yourself, the working environment including tools, equipment and products, the individual and area to be treated, prior to the procedure being performed. You must also be aware of and comply with first aid requirements in accordance with legislation and organizational policies and procedures.</a:t>
            </a:r>
            <a:endParaRPr lang="en-GB" sz="2000" dirty="0">
              <a:latin typeface="Arial" panose="020B0604020202020204" pitchFamily="34" charset="0"/>
              <a:cs typeface="Arial" panose="020B0604020202020204" pitchFamily="34" charset="0"/>
            </a:endParaRPr>
          </a:p>
        </p:txBody>
      </p:sp>
      <p:pic>
        <p:nvPicPr>
          <p:cNvPr id="7" name="Picture 6" descr="A logo with a black circle and white text&#10;&#10;Description automatically generated">
            <a:extLst>
              <a:ext uri="{FF2B5EF4-FFF2-40B4-BE49-F238E27FC236}">
                <a16:creationId xmlns:a16="http://schemas.microsoft.com/office/drawing/2014/main" id="{22D59CCC-1ED0-D325-E9A3-6EBDD9C8D778}"/>
              </a:ext>
            </a:extLst>
          </p:cNvPr>
          <p:cNvPicPr>
            <a:picLocks noChangeAspect="1"/>
          </p:cNvPicPr>
          <p:nvPr/>
        </p:nvPicPr>
        <p:blipFill rotWithShape="1">
          <a:blip r:embed="rId2">
            <a:extLst>
              <a:ext uri="{28A0092B-C50C-407E-A947-70E740481C1C}">
                <a14:useLocalDpi xmlns:a14="http://schemas.microsoft.com/office/drawing/2010/main" val="0"/>
              </a:ext>
            </a:extLst>
          </a:blip>
          <a:srcRect l="16933" t="8820" r="17870" b="13282"/>
          <a:stretch/>
        </p:blipFill>
        <p:spPr>
          <a:xfrm>
            <a:off x="7659932" y="192505"/>
            <a:ext cx="1275522" cy="1524000"/>
          </a:xfrm>
          <a:prstGeom prst="rect">
            <a:avLst/>
          </a:prstGeom>
        </p:spPr>
      </p:pic>
    </p:spTree>
    <p:extLst>
      <p:ext uri="{BB962C8B-B14F-4D97-AF65-F5344CB8AC3E}">
        <p14:creationId xmlns:p14="http://schemas.microsoft.com/office/powerpoint/2010/main" val="22298081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rc_mi" descr="http://static.welco.co.uk/media/catalog/product/cache/1/image/9df78eab33525d08d6e5fb8d27136e95/FR087AE.jpg">
            <a:hlinkClick r:id="rId2"/>
            <a:extLst>
              <a:ext uri="{FF2B5EF4-FFF2-40B4-BE49-F238E27FC236}">
                <a16:creationId xmlns:a16="http://schemas.microsoft.com/office/drawing/2014/main" id="{4E3CA863-4591-4833-9AF6-34AB0796A7B2}"/>
              </a:ext>
            </a:extLst>
          </p:cNvPr>
          <p:cNvPicPr/>
          <p:nvPr/>
        </p:nvPicPr>
        <p:blipFill rotWithShape="1">
          <a:blip r:embed="rId3">
            <a:extLst>
              <a:ext uri="{28A0092B-C50C-407E-A947-70E740481C1C}">
                <a14:useLocalDpi xmlns:a14="http://schemas.microsoft.com/office/drawing/2010/main" val="0"/>
              </a:ext>
            </a:extLst>
          </a:blip>
          <a:srcRect t="19680" b="19894"/>
          <a:stretch/>
        </p:blipFill>
        <p:spPr bwMode="auto">
          <a:xfrm>
            <a:off x="753979" y="1941095"/>
            <a:ext cx="8021051" cy="3497178"/>
          </a:xfrm>
          <a:prstGeom prst="rect">
            <a:avLst/>
          </a:prstGeom>
          <a:noFill/>
          <a:ln>
            <a:noFill/>
          </a:ln>
        </p:spPr>
      </p:pic>
    </p:spTree>
    <p:extLst>
      <p:ext uri="{BB962C8B-B14F-4D97-AF65-F5344CB8AC3E}">
        <p14:creationId xmlns:p14="http://schemas.microsoft.com/office/powerpoint/2010/main" val="29245383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44F56EE-1A50-430F-8C83-CB2A0CFEFD49}"/>
              </a:ext>
            </a:extLst>
          </p:cNvPr>
          <p:cNvPicPr>
            <a:picLocks noChangeAspect="1"/>
          </p:cNvPicPr>
          <p:nvPr/>
        </p:nvPicPr>
        <p:blipFill>
          <a:blip r:embed="rId3">
            <a:lum bright="70000" contrast="-70000"/>
            <a:extLst>
              <a:ext uri="{28A0092B-C50C-407E-A947-70E740481C1C}">
                <a14:useLocalDpi xmlns:a14="http://schemas.microsoft.com/office/drawing/2010/main" val="0"/>
              </a:ext>
            </a:extLst>
          </a:blip>
          <a:stretch>
            <a:fillRect/>
          </a:stretch>
        </p:blipFill>
        <p:spPr>
          <a:xfrm>
            <a:off x="1941922" y="556181"/>
            <a:ext cx="6411503" cy="5712642"/>
          </a:xfrm>
          <a:prstGeom prst="rect">
            <a:avLst/>
          </a:prstGeom>
        </p:spPr>
      </p:pic>
      <p:sp>
        <p:nvSpPr>
          <p:cNvPr id="2" name="Title 1">
            <a:extLst>
              <a:ext uri="{FF2B5EF4-FFF2-40B4-BE49-F238E27FC236}">
                <a16:creationId xmlns:a16="http://schemas.microsoft.com/office/drawing/2014/main" id="{D71264DF-2827-453A-AADB-5439753061D0}"/>
              </a:ext>
            </a:extLst>
          </p:cNvPr>
          <p:cNvSpPr>
            <a:spLocks noGrp="1"/>
          </p:cNvSpPr>
          <p:nvPr>
            <p:ph type="ctrTitle"/>
          </p:nvPr>
        </p:nvSpPr>
        <p:spPr/>
        <p:txBody>
          <a:bodyPr/>
          <a:lstStyle/>
          <a:p>
            <a:r>
              <a:rPr lang="en-US" dirty="0">
                <a:solidFill>
                  <a:schemeClr val="tx1"/>
                </a:solidFill>
              </a:rPr>
              <a:t>You have now completed the General Knowledge Part 1. </a:t>
            </a:r>
            <a:endParaRPr lang="en-GB" dirty="0">
              <a:solidFill>
                <a:schemeClr val="tx1"/>
              </a:solidFill>
            </a:endParaRPr>
          </a:p>
        </p:txBody>
      </p:sp>
      <p:sp>
        <p:nvSpPr>
          <p:cNvPr id="3" name="Subtitle 2">
            <a:extLst>
              <a:ext uri="{FF2B5EF4-FFF2-40B4-BE49-F238E27FC236}">
                <a16:creationId xmlns:a16="http://schemas.microsoft.com/office/drawing/2014/main" id="{17782CAC-79C5-4F70-9F63-452075D47120}"/>
              </a:ext>
            </a:extLst>
          </p:cNvPr>
          <p:cNvSpPr>
            <a:spLocks noGrp="1"/>
          </p:cNvSpPr>
          <p:nvPr>
            <p:ph type="subTitle" idx="1"/>
          </p:nvPr>
        </p:nvSpPr>
        <p:spPr/>
        <p:txBody>
          <a:bodyPr/>
          <a:lstStyle/>
          <a:p>
            <a:r>
              <a:rPr lang="en-US" dirty="0"/>
              <a:t>If you are happy with the answers you have provided please let your lecture know and we will now provide you with your Health and safety SOLAR test. </a:t>
            </a:r>
            <a:endParaRPr lang="en-GB" dirty="0"/>
          </a:p>
        </p:txBody>
      </p:sp>
      <p:sp>
        <p:nvSpPr>
          <p:cNvPr id="8" name="TextBox 7">
            <a:extLst>
              <a:ext uri="{FF2B5EF4-FFF2-40B4-BE49-F238E27FC236}">
                <a16:creationId xmlns:a16="http://schemas.microsoft.com/office/drawing/2014/main" id="{C017DF5E-2A97-4EC2-8D42-4F36D2517D1D}"/>
              </a:ext>
            </a:extLst>
          </p:cNvPr>
          <p:cNvSpPr txBox="1"/>
          <p:nvPr/>
        </p:nvSpPr>
        <p:spPr>
          <a:xfrm>
            <a:off x="546100" y="5797485"/>
            <a:ext cx="2536824" cy="276999"/>
          </a:xfrm>
          <a:prstGeom prst="rect">
            <a:avLst/>
          </a:prstGeom>
          <a:noFill/>
        </p:spPr>
        <p:txBody>
          <a:bodyPr wrap="square" rtlCol="0">
            <a:spAutoFit/>
          </a:bodyPr>
          <a:lstStyle/>
          <a:p>
            <a:r>
              <a:rPr lang="en-US" sz="1200" dirty="0"/>
              <a:t>Initials &amp; date of completion </a:t>
            </a:r>
            <a:endParaRPr lang="en-GB" sz="1200" dirty="0"/>
          </a:p>
        </p:txBody>
      </p:sp>
    </p:spTree>
    <p:controls>
      <mc:AlternateContent xmlns:mc="http://schemas.openxmlformats.org/markup-compatibility/2006">
        <mc:Choice xmlns:v="urn:schemas-microsoft-com:vml" Requires="v">
          <p:control r:id="rId1" imgW="2537640" imgH="609480"/>
        </mc:Choice>
        <mc:Fallback>
          <p:control r:id="rId1" imgW="2537640" imgH="609480">
            <p:pic>
              <p:nvPicPr>
                <p:cNvPr id="6" name="TextBox1">
                  <a:extLst>
                    <a:ext uri="{FF2B5EF4-FFF2-40B4-BE49-F238E27FC236}">
                      <a16:creationId xmlns:a16="http://schemas.microsoft.com/office/drawing/2014/main" id="{8EF1574A-B7EF-4F02-961C-F71CED5D665A}"/>
                    </a:ext>
                  </a:extLst>
                </p:cNvPr>
                <p:cNvPicPr>
                  <a:picLocks/>
                </p:cNvPicPr>
                <p:nvPr/>
              </p:nvPicPr>
              <p:blipFill>
                <a:blip r:embed="rId4"/>
                <a:stretch>
                  <a:fillRect/>
                </a:stretch>
              </p:blipFill>
              <p:spPr>
                <a:xfrm>
                  <a:off x="546100" y="6145605"/>
                  <a:ext cx="2536825" cy="611187"/>
                </a:xfrm>
                <a:prstGeom prst="rect">
                  <a:avLst/>
                </a:prstGeom>
              </p:spPr>
            </p:pic>
          </p:control>
        </mc:Fallback>
      </mc:AlternateContent>
    </p:controls>
    <p:extLst>
      <p:ext uri="{BB962C8B-B14F-4D97-AF65-F5344CB8AC3E}">
        <p14:creationId xmlns:p14="http://schemas.microsoft.com/office/powerpoint/2010/main" val="32944252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DC3AF1-E0E6-4A64-9533-9E6908592317}"/>
              </a:ext>
            </a:extLst>
          </p:cNvPr>
          <p:cNvSpPr>
            <a:spLocks noGrp="1"/>
          </p:cNvSpPr>
          <p:nvPr>
            <p:ph type="title"/>
          </p:nvPr>
        </p:nvSpPr>
        <p:spPr/>
        <p:txBody>
          <a:bodyPr>
            <a:normAutofit fontScale="90000"/>
          </a:bodyPr>
          <a:lstStyle/>
          <a:p>
            <a:r>
              <a:rPr lang="en-US" dirty="0"/>
              <a:t>The legislative and insurance requirements for obtaining medical diagnosis and referral.</a:t>
            </a:r>
            <a:endParaRPr lang="en-GB" dirty="0"/>
          </a:p>
        </p:txBody>
      </p:sp>
      <p:sp>
        <p:nvSpPr>
          <p:cNvPr id="3" name="Content Placeholder 2">
            <a:extLst>
              <a:ext uri="{FF2B5EF4-FFF2-40B4-BE49-F238E27FC236}">
                <a16:creationId xmlns:a16="http://schemas.microsoft.com/office/drawing/2014/main" id="{E15AF0AA-8137-47B0-9C9C-9EEE07D62360}"/>
              </a:ext>
            </a:extLst>
          </p:cNvPr>
          <p:cNvSpPr>
            <a:spLocks noGrp="1"/>
          </p:cNvSpPr>
          <p:nvPr>
            <p:ph idx="1"/>
          </p:nvPr>
        </p:nvSpPr>
        <p:spPr/>
        <p:txBody>
          <a:bodyPr/>
          <a:lstStyle/>
          <a:p>
            <a:r>
              <a:rPr lang="en-GB" dirty="0">
                <a:latin typeface="Arial" panose="020B0604020202020204" pitchFamily="34" charset="0"/>
                <a:cs typeface="Arial" panose="020B0604020202020204" pitchFamily="34" charset="0"/>
              </a:rPr>
              <a:t>All salon must have current Public Liability Insurance. Salons have a duty of care to their clients. Full consultations MUST be carried out and recorded. All necessary tests MUST be carried out and the results recorded. If the salon have any doubts as to whether the service can go ahead due to pregnancy, medical conditions or medications, the salon should refer the client to G.P, pharmacist or Trichologist.</a:t>
            </a:r>
          </a:p>
          <a:p>
            <a:endParaRPr lang="en-GB" dirty="0"/>
          </a:p>
        </p:txBody>
      </p:sp>
    </p:spTree>
    <p:extLst>
      <p:ext uri="{BB962C8B-B14F-4D97-AF65-F5344CB8AC3E}">
        <p14:creationId xmlns:p14="http://schemas.microsoft.com/office/powerpoint/2010/main" val="1349019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0CE25-59B1-41F6-AC4F-958FBB070505}"/>
              </a:ext>
            </a:extLst>
          </p:cNvPr>
          <p:cNvSpPr>
            <a:spLocks noGrp="1"/>
          </p:cNvSpPr>
          <p:nvPr>
            <p:ph type="title"/>
          </p:nvPr>
        </p:nvSpPr>
        <p:spPr/>
        <p:txBody>
          <a:bodyPr>
            <a:noAutofit/>
          </a:bodyPr>
          <a:lstStyle/>
          <a:p>
            <a:r>
              <a:rPr lang="en-US" sz="2800" dirty="0"/>
              <a:t>The legislative, insurance and organisational requirements for taking and storing visual media of the individual’s treatment </a:t>
            </a:r>
            <a:endParaRPr lang="en-GB" sz="2800" dirty="0"/>
          </a:p>
        </p:txBody>
      </p:sp>
      <p:sp>
        <p:nvSpPr>
          <p:cNvPr id="3" name="Content Placeholder 2">
            <a:extLst>
              <a:ext uri="{FF2B5EF4-FFF2-40B4-BE49-F238E27FC236}">
                <a16:creationId xmlns:a16="http://schemas.microsoft.com/office/drawing/2014/main" id="{D5055C11-7926-441F-B7EC-4BBC06565C4A}"/>
              </a:ext>
            </a:extLst>
          </p:cNvPr>
          <p:cNvSpPr>
            <a:spLocks noGrp="1"/>
          </p:cNvSpPr>
          <p:nvPr>
            <p:ph idx="1"/>
          </p:nvPr>
        </p:nvSpPr>
        <p:spPr/>
        <p:txBody>
          <a:bodyPr/>
          <a:lstStyle/>
          <a:p>
            <a:r>
              <a:rPr lang="en-GB" dirty="0"/>
              <a:t>This is a European Union (EU) law that came into effect on 25</a:t>
            </a:r>
            <a:r>
              <a:rPr lang="en-GB" baseline="30000" dirty="0"/>
              <a:t>th</a:t>
            </a:r>
            <a:r>
              <a:rPr lang="en-GB" dirty="0"/>
              <a:t> May 2018. It governs the we can use, process and store personal data (information about identifiable, living person). The law ensures that organisations can only use personal information when they’re allowed to. </a:t>
            </a:r>
          </a:p>
          <a:p>
            <a:r>
              <a:rPr lang="en-US" dirty="0"/>
              <a:t>T</a:t>
            </a:r>
            <a:r>
              <a:rPr lang="en-GB" dirty="0"/>
              <a:t>here are 7 GDPR requirements which are</a:t>
            </a:r>
          </a:p>
          <a:p>
            <a:endParaRPr lang="en-GB" dirty="0"/>
          </a:p>
        </p:txBody>
      </p:sp>
    </p:spTree>
    <p:extLst>
      <p:ext uri="{BB962C8B-B14F-4D97-AF65-F5344CB8AC3E}">
        <p14:creationId xmlns:p14="http://schemas.microsoft.com/office/powerpoint/2010/main" val="968187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B0DBD0-794C-46C4-A6D5-61D17CC85153}"/>
              </a:ext>
            </a:extLst>
          </p:cNvPr>
          <p:cNvSpPr>
            <a:spLocks noGrp="1"/>
          </p:cNvSpPr>
          <p:nvPr>
            <p:ph type="title"/>
          </p:nvPr>
        </p:nvSpPr>
        <p:spPr/>
        <p:txBody>
          <a:bodyPr>
            <a:noAutofit/>
          </a:bodyPr>
          <a:lstStyle/>
          <a:p>
            <a:r>
              <a:rPr lang="en-US" sz="2800" dirty="0"/>
              <a:t>The legislative, insurance and organisational requirements for taking and storing visual media of the individual’s treatment </a:t>
            </a:r>
            <a:endParaRPr lang="en-GB" sz="2800" dirty="0"/>
          </a:p>
        </p:txBody>
      </p:sp>
      <p:sp>
        <p:nvSpPr>
          <p:cNvPr id="3" name="Content Placeholder 2">
            <a:extLst>
              <a:ext uri="{FF2B5EF4-FFF2-40B4-BE49-F238E27FC236}">
                <a16:creationId xmlns:a16="http://schemas.microsoft.com/office/drawing/2014/main" id="{ACCEEC2B-01A8-4A2F-99E9-1290D917D9EF}"/>
              </a:ext>
            </a:extLst>
          </p:cNvPr>
          <p:cNvSpPr>
            <a:spLocks noGrp="1"/>
          </p:cNvSpPr>
          <p:nvPr>
            <p:ph idx="1"/>
          </p:nvPr>
        </p:nvSpPr>
        <p:spPr>
          <a:xfrm>
            <a:off x="389408" y="2160589"/>
            <a:ext cx="9172519" cy="4697411"/>
          </a:xfrm>
        </p:spPr>
        <p:txBody>
          <a:bodyPr>
            <a:normAutofit fontScale="92500" lnSpcReduction="20000"/>
          </a:bodyPr>
          <a:lstStyle/>
          <a:p>
            <a:pPr>
              <a:buFont typeface="+mj-lt"/>
              <a:buAutoNum type="arabicPeriod"/>
            </a:pPr>
            <a:r>
              <a:rPr lang="en-GB" b="1" dirty="0"/>
              <a:t>Lawfulness,</a:t>
            </a:r>
            <a:r>
              <a:rPr lang="en-GB" dirty="0"/>
              <a:t> In order to satisfy the lawfulness aspect of this principle you must identify grounds for the processing of any personal data. There are 6 lawful basis's for processing personal data and at least one of these must be applicable when processing personal data. They are:</a:t>
            </a:r>
          </a:p>
          <a:p>
            <a:pPr lvl="0">
              <a:buFont typeface="+mj-lt"/>
              <a:buAutoNum type="arabicPeriod"/>
            </a:pPr>
            <a:r>
              <a:rPr lang="en-GB" b="1" dirty="0"/>
              <a:t>Consent:</a:t>
            </a:r>
            <a:r>
              <a:rPr lang="en-GB" dirty="0"/>
              <a:t> you have been given consent by the individual to process their personal data.</a:t>
            </a:r>
          </a:p>
          <a:p>
            <a:pPr lvl="0">
              <a:buFont typeface="+mj-lt"/>
              <a:buAutoNum type="arabicPeriod"/>
            </a:pPr>
            <a:r>
              <a:rPr lang="en-GB" b="1" dirty="0"/>
              <a:t>Contract</a:t>
            </a:r>
            <a:r>
              <a:rPr lang="en-GB" dirty="0"/>
              <a:t>: there is a contract in place with the individual and processing their personal data is necessary to fulfil this contract, or you have been instructed by the individual to process their data prior to entering into the contract.</a:t>
            </a:r>
          </a:p>
          <a:p>
            <a:pPr lvl="0">
              <a:buFont typeface="+mj-lt"/>
              <a:buAutoNum type="arabicPeriod"/>
            </a:pPr>
            <a:r>
              <a:rPr lang="en-GB" b="1" dirty="0"/>
              <a:t>Legal obligation:</a:t>
            </a:r>
            <a:r>
              <a:rPr lang="en-GB" dirty="0"/>
              <a:t> you must process the information in order to comply with the law.</a:t>
            </a:r>
          </a:p>
          <a:p>
            <a:pPr lvl="0">
              <a:buFont typeface="+mj-lt"/>
              <a:buAutoNum type="arabicPeriod"/>
            </a:pPr>
            <a:r>
              <a:rPr lang="en-GB" b="1" dirty="0"/>
              <a:t>Vital interests:</a:t>
            </a:r>
            <a:r>
              <a:rPr lang="en-GB" dirty="0"/>
              <a:t> you must process the personal data in order to protect an individuals life.</a:t>
            </a:r>
          </a:p>
          <a:p>
            <a:pPr lvl="0">
              <a:buFont typeface="+mj-lt"/>
              <a:buAutoNum type="arabicPeriod"/>
            </a:pPr>
            <a:r>
              <a:rPr lang="en-GB" b="1" dirty="0"/>
              <a:t>Public task:</a:t>
            </a:r>
            <a:r>
              <a:rPr lang="en-GB" dirty="0"/>
              <a:t> processing the personal data of an individual is a necessary component in performing a task in the public interest or for official functions of your company. This task must have a clear legal basis.</a:t>
            </a:r>
          </a:p>
          <a:p>
            <a:pPr lvl="0">
              <a:buFont typeface="+mj-lt"/>
              <a:buAutoNum type="arabicPeriod"/>
            </a:pPr>
            <a:r>
              <a:rPr lang="en-GB" b="1" dirty="0"/>
              <a:t>Legitimate interests:</a:t>
            </a:r>
            <a:r>
              <a:rPr lang="en-GB" dirty="0"/>
              <a:t> the processing of personal data is required in the legitimate interests of yours or a third parties, unless there is a reason to protect the individual, which overrides these interests.</a:t>
            </a:r>
          </a:p>
          <a:p>
            <a:pPr>
              <a:buFont typeface="+mj-lt"/>
              <a:buAutoNum type="arabicPeriod"/>
            </a:pPr>
            <a:endParaRPr lang="en-GB" dirty="0"/>
          </a:p>
        </p:txBody>
      </p:sp>
    </p:spTree>
    <p:extLst>
      <p:ext uri="{BB962C8B-B14F-4D97-AF65-F5344CB8AC3E}">
        <p14:creationId xmlns:p14="http://schemas.microsoft.com/office/powerpoint/2010/main" val="152997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3F3B91-9FD8-4F4C-A625-2FD41E0D52F0}"/>
              </a:ext>
            </a:extLst>
          </p:cNvPr>
          <p:cNvSpPr>
            <a:spLocks noGrp="1"/>
          </p:cNvSpPr>
          <p:nvPr>
            <p:ph type="title"/>
          </p:nvPr>
        </p:nvSpPr>
        <p:spPr/>
        <p:txBody>
          <a:bodyPr/>
          <a:lstStyle/>
          <a:p>
            <a:r>
              <a:rPr lang="en-US" dirty="0"/>
              <a:t>Age restrictions</a:t>
            </a:r>
            <a:endParaRPr lang="en-GB" dirty="0"/>
          </a:p>
        </p:txBody>
      </p:sp>
      <p:sp>
        <p:nvSpPr>
          <p:cNvPr id="3" name="Content Placeholder 2">
            <a:extLst>
              <a:ext uri="{FF2B5EF4-FFF2-40B4-BE49-F238E27FC236}">
                <a16:creationId xmlns:a16="http://schemas.microsoft.com/office/drawing/2014/main" id="{A685C5E4-C9BD-4635-B1F8-71C762D3C998}"/>
              </a:ext>
            </a:extLst>
          </p:cNvPr>
          <p:cNvSpPr>
            <a:spLocks noGrp="1"/>
          </p:cNvSpPr>
          <p:nvPr>
            <p:ph idx="1"/>
          </p:nvPr>
        </p:nvSpPr>
        <p:spPr/>
        <p:txBody>
          <a:bodyPr/>
          <a:lstStyle/>
          <a:p>
            <a:r>
              <a:rPr lang="en-US" dirty="0"/>
              <a:t>NO MINOR under the age of 16 YEARS OF AGE are permitted to have chemical services. They can have a Semi Permanent Colour where there is no hydrogen peroxide in use. This follows insurance guidelines and manufacturers instructions. There should always be a responsible adult with a minor when they are visiting a salon for any service. </a:t>
            </a:r>
            <a:endParaRPr lang="en-GB" dirty="0"/>
          </a:p>
        </p:txBody>
      </p:sp>
      <p:pic>
        <p:nvPicPr>
          <p:cNvPr id="17410" name="Picture 2" descr="Circle Cross - ClipArt Best">
            <a:extLst>
              <a:ext uri="{FF2B5EF4-FFF2-40B4-BE49-F238E27FC236}">
                <a16:creationId xmlns:a16="http://schemas.microsoft.com/office/drawing/2014/main" id="{6BC90A21-7BF7-4CB0-8B93-4CC394BD0D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44253" y="3717758"/>
            <a:ext cx="3416967" cy="306003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40224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65CD7D-249D-48C0-949C-8264BFB98BB3}"/>
              </a:ext>
            </a:extLst>
          </p:cNvPr>
          <p:cNvSpPr>
            <a:spLocks noGrp="1"/>
          </p:cNvSpPr>
          <p:nvPr>
            <p:ph type="title"/>
          </p:nvPr>
        </p:nvSpPr>
        <p:spPr/>
        <p:txBody>
          <a:bodyPr>
            <a:normAutofit/>
          </a:bodyPr>
          <a:lstStyle/>
          <a:p>
            <a:r>
              <a:rPr lang="en-US" sz="3100" dirty="0"/>
              <a:t>The legislative requirements which sets out the rights of the individual and the professional</a:t>
            </a:r>
            <a:r>
              <a:rPr lang="en-US" dirty="0"/>
              <a:t>.</a:t>
            </a:r>
            <a:endParaRPr lang="en-GB" dirty="0"/>
          </a:p>
        </p:txBody>
      </p:sp>
      <p:sp>
        <p:nvSpPr>
          <p:cNvPr id="3" name="Content Placeholder 2">
            <a:extLst>
              <a:ext uri="{FF2B5EF4-FFF2-40B4-BE49-F238E27FC236}">
                <a16:creationId xmlns:a16="http://schemas.microsoft.com/office/drawing/2014/main" id="{68BDD1CA-A50B-4D3B-95D0-BDECFC1AE226}"/>
              </a:ext>
            </a:extLst>
          </p:cNvPr>
          <p:cNvSpPr>
            <a:spLocks noGrp="1"/>
          </p:cNvSpPr>
          <p:nvPr>
            <p:ph idx="1"/>
          </p:nvPr>
        </p:nvSpPr>
        <p:spPr/>
        <p:txBody>
          <a:bodyPr/>
          <a:lstStyle/>
          <a:p>
            <a:pPr marL="0" indent="0">
              <a:buNone/>
            </a:pPr>
            <a:r>
              <a:rPr lang="en-GB" b="1" dirty="0"/>
              <a:t> </a:t>
            </a: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The hairdressing industry is currently unregulated. There are no general licensing requirements and there is no statutory requirement for hairdressers (including barbers) to hold specified qualifications.</a:t>
            </a:r>
          </a:p>
          <a:p>
            <a:pPr marL="0" indent="0">
              <a:buNone/>
            </a:pPr>
            <a:endParaRPr lang="en-GB" dirty="0">
              <a:latin typeface="Arial" panose="020B0604020202020204" pitchFamily="34" charset="0"/>
              <a:cs typeface="Arial" panose="020B0604020202020204" pitchFamily="34" charset="0"/>
            </a:endParaRPr>
          </a:p>
          <a:p>
            <a:r>
              <a:rPr lang="en-GB" dirty="0">
                <a:latin typeface="Arial" panose="020B0604020202020204" pitchFamily="34" charset="0"/>
                <a:cs typeface="Arial" panose="020B0604020202020204" pitchFamily="34" charset="0"/>
              </a:rPr>
              <a:t>As much as there is no regulatory body to oversee the hairdressing / barbering         industry, salon are expected to work professionally. They must have Public Liability Insurance, follow all Health and Safety legislation, provide a safe working environment for staff and clients and keep all records up to date</a:t>
            </a:r>
          </a:p>
        </p:txBody>
      </p:sp>
    </p:spTree>
    <p:extLst>
      <p:ext uri="{BB962C8B-B14F-4D97-AF65-F5344CB8AC3E}">
        <p14:creationId xmlns:p14="http://schemas.microsoft.com/office/powerpoint/2010/main" val="3354398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D9327-A63D-4F1F-822A-7D1FE32AB238}"/>
              </a:ext>
            </a:extLst>
          </p:cNvPr>
          <p:cNvSpPr>
            <a:spLocks noGrp="1"/>
          </p:cNvSpPr>
          <p:nvPr>
            <p:ph type="title"/>
          </p:nvPr>
        </p:nvSpPr>
        <p:spPr>
          <a:xfrm>
            <a:off x="677334" y="320841"/>
            <a:ext cx="8596668" cy="1684421"/>
          </a:xfrm>
        </p:spPr>
        <p:txBody>
          <a:bodyPr>
            <a:noAutofit/>
          </a:bodyPr>
          <a:lstStyle/>
          <a:p>
            <a:r>
              <a:rPr lang="en-US" sz="2400" dirty="0"/>
              <a:t>The importance to engage in, and document your continuous professional development to include, current and up-to-date information, policies, procedures and best practice guidance. </a:t>
            </a:r>
            <a:endParaRPr lang="en-GB" sz="2400" dirty="0"/>
          </a:p>
        </p:txBody>
      </p:sp>
      <p:sp>
        <p:nvSpPr>
          <p:cNvPr id="3" name="Content Placeholder 2">
            <a:extLst>
              <a:ext uri="{FF2B5EF4-FFF2-40B4-BE49-F238E27FC236}">
                <a16:creationId xmlns:a16="http://schemas.microsoft.com/office/drawing/2014/main" id="{B3E4E5A5-B371-422C-9180-348E38E6A95E}"/>
              </a:ext>
            </a:extLst>
          </p:cNvPr>
          <p:cNvSpPr>
            <a:spLocks noGrp="1"/>
          </p:cNvSpPr>
          <p:nvPr>
            <p:ph idx="1"/>
          </p:nvPr>
        </p:nvSpPr>
        <p:spPr/>
        <p:txBody>
          <a:bodyPr/>
          <a:lstStyle/>
          <a:p>
            <a:r>
              <a:rPr lang="en-US" dirty="0"/>
              <a:t>CPD is very important in the hairdresser/barbering industry. To do this you can attend workshops, seminars, shows, have educators visit your salon/ barbers. You will learn up-to date and new techniques, styles, products and equipment. </a:t>
            </a:r>
            <a:r>
              <a:rPr lang="en-GB" dirty="0"/>
              <a:t>When you learn new things you can pass your new skills on to colleagues, give your clients new hair styles, cuts, colours etc… </a:t>
            </a:r>
          </a:p>
          <a:p>
            <a:r>
              <a:rPr lang="en-US" dirty="0"/>
              <a:t>Y</a:t>
            </a:r>
            <a:r>
              <a:rPr lang="en-GB" dirty="0" err="1"/>
              <a:t>ou</a:t>
            </a:r>
            <a:r>
              <a:rPr lang="en-GB" dirty="0"/>
              <a:t> also need to keep up to date with Health and Safety Legislation, policies and procedures and best practice guidance. This will ensure that you will have the correct knowledge when dealing with staff and client.  </a:t>
            </a:r>
            <a:endParaRPr lang="en-US" dirty="0"/>
          </a:p>
        </p:txBody>
      </p:sp>
    </p:spTree>
    <p:extLst>
      <p:ext uri="{BB962C8B-B14F-4D97-AF65-F5344CB8AC3E}">
        <p14:creationId xmlns:p14="http://schemas.microsoft.com/office/powerpoint/2010/main" val="1517966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18A51-4A23-447B-A305-73557F5486BE}"/>
              </a:ext>
            </a:extLst>
          </p:cNvPr>
          <p:cNvSpPr>
            <a:spLocks noGrp="1"/>
          </p:cNvSpPr>
          <p:nvPr>
            <p:ph type="title"/>
          </p:nvPr>
        </p:nvSpPr>
        <p:spPr>
          <a:xfrm>
            <a:off x="677334" y="368970"/>
            <a:ext cx="8596668" cy="1320800"/>
          </a:xfrm>
        </p:spPr>
        <p:txBody>
          <a:bodyPr/>
          <a:lstStyle/>
          <a:p>
            <a:r>
              <a:rPr lang="en-US" dirty="0"/>
              <a:t>Health and safety (FIRST AID) regulations 1981</a:t>
            </a:r>
            <a:endParaRPr lang="en-GB" dirty="0"/>
          </a:p>
        </p:txBody>
      </p:sp>
      <p:sp>
        <p:nvSpPr>
          <p:cNvPr id="3" name="Content Placeholder 2">
            <a:extLst>
              <a:ext uri="{FF2B5EF4-FFF2-40B4-BE49-F238E27FC236}">
                <a16:creationId xmlns:a16="http://schemas.microsoft.com/office/drawing/2014/main" id="{6C2AB081-447F-4DD7-89A1-2815B4798227}"/>
              </a:ext>
            </a:extLst>
          </p:cNvPr>
          <p:cNvSpPr>
            <a:spLocks noGrp="1"/>
          </p:cNvSpPr>
          <p:nvPr>
            <p:ph idx="1"/>
          </p:nvPr>
        </p:nvSpPr>
        <p:spPr>
          <a:xfrm>
            <a:off x="532956" y="1507958"/>
            <a:ext cx="8980012" cy="5269831"/>
          </a:xfrm>
        </p:spPr>
        <p:txBody>
          <a:bodyPr>
            <a:normAutofit/>
          </a:bodyPr>
          <a:lstStyle/>
          <a:p>
            <a:r>
              <a:rPr lang="en-GB" dirty="0"/>
              <a:t>These regulations require your employer to provide adequate and appropriate equipment, facilities and personnel to enable first aid to be given to you if you are injured or become ill at work. The minimum first aid provision within a hairdressing salon is a suitably stocked first aid box and an appointed person to take charge of first aid arrangements.</a:t>
            </a:r>
          </a:p>
          <a:p>
            <a:endParaRPr lang="en-GB" dirty="0"/>
          </a:p>
          <a:p>
            <a:r>
              <a:rPr lang="en-GB" b="1" dirty="0"/>
              <a:t>CHECK IT OUT</a:t>
            </a:r>
            <a:endParaRPr lang="en-GB" dirty="0"/>
          </a:p>
          <a:p>
            <a:r>
              <a:rPr lang="en-GB" i="1" dirty="0"/>
              <a:t>If you want to obtain a first aid qualification, do you know where you could find an appropriate course?</a:t>
            </a:r>
            <a:endParaRPr lang="en-GB" dirty="0"/>
          </a:p>
          <a:p>
            <a:r>
              <a:rPr lang="en-GB" dirty="0"/>
              <a:t>Your employer should have chosen an appointed person within the salon to take charge when someone is injured or becomes ill at work (this includes calling an ambulance if necessary). The appointed person should look after the first aid equipment and ensure the first aid box is restocked at regular intervals. He or she should not give first aid unless they have been trained and hold a current first aid at work certificate. As there should be an appointed person in the workplace at all times, your employer may have chosen two people to carry out this role to ensure there is always one appointed person in the salon.</a:t>
            </a:r>
          </a:p>
          <a:p>
            <a:endParaRPr lang="en-GB" dirty="0"/>
          </a:p>
        </p:txBody>
      </p:sp>
    </p:spTree>
    <p:extLst>
      <p:ext uri="{BB962C8B-B14F-4D97-AF65-F5344CB8AC3E}">
        <p14:creationId xmlns:p14="http://schemas.microsoft.com/office/powerpoint/2010/main" val="122835673"/>
      </p:ext>
    </p:extLst>
  </p:cSld>
  <p:clrMapOvr>
    <a:masterClrMapping/>
  </p:clrMapOvr>
</p:sld>
</file>

<file path=ppt/theme/theme1.xml><?xml version="1.0" encoding="utf-8"?>
<a:theme xmlns:a="http://schemas.openxmlformats.org/drawingml/2006/main" name="Facet">
  <a:themeElements>
    <a:clrScheme name="Custom 11">
      <a:dk1>
        <a:sysClr val="windowText" lastClr="000000"/>
      </a:dk1>
      <a:lt1>
        <a:sysClr val="window" lastClr="FFFFFF"/>
      </a:lt1>
      <a:dk2>
        <a:srgbClr val="2C3C43"/>
      </a:dk2>
      <a:lt2>
        <a:srgbClr val="757575"/>
      </a:lt2>
      <a:accent1>
        <a:srgbClr val="E6B91E"/>
      </a:accent1>
      <a:accent2>
        <a:srgbClr val="000000"/>
      </a:accent2>
      <a:accent3>
        <a:srgbClr val="000000"/>
      </a:accent3>
      <a:accent4>
        <a:srgbClr val="E6B91E"/>
      </a:accent4>
      <a:accent5>
        <a:srgbClr val="3F3F3F"/>
      </a:accent5>
      <a:accent6>
        <a:srgbClr val="918655"/>
      </a:accent6>
      <a:hlink>
        <a:srgbClr val="000000"/>
      </a:hlink>
      <a:folHlink>
        <a:srgbClr val="00000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dbacc5cb-4fc0-40a5-b12d-6f3de8054ac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D6249CD81DC0D4D98EF234AA71AAF63" ma:contentTypeVersion="14" ma:contentTypeDescription="Create a new document." ma:contentTypeScope="" ma:versionID="69cfe50109b9e9d1c3cb3ae798f0a954">
  <xsd:schema xmlns:xsd="http://www.w3.org/2001/XMLSchema" xmlns:xs="http://www.w3.org/2001/XMLSchema" xmlns:p="http://schemas.microsoft.com/office/2006/metadata/properties" xmlns:ns3="dbacc5cb-4fc0-40a5-b12d-6f3de8054ac1" xmlns:ns4="cb3f5195-89cf-495f-af5d-bc0aeb841ca6" targetNamespace="http://schemas.microsoft.com/office/2006/metadata/properties" ma:root="true" ma:fieldsID="654f19148ef7f76ff66a42284c8255d5" ns3:_="" ns4:_="">
    <xsd:import namespace="dbacc5cb-4fc0-40a5-b12d-6f3de8054ac1"/>
    <xsd:import namespace="cb3f5195-89cf-495f-af5d-bc0aeb841ca6"/>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ObjectDetectorVersions" minOccurs="0"/>
                <xsd:element ref="ns3:MediaServiceSystemTags" minOccurs="0"/>
                <xsd:element ref="ns3:MediaServiceSearchProperties" minOccurs="0"/>
                <xsd:element ref="ns3:MediaServiceDateTaken" minOccurs="0"/>
                <xsd:element ref="ns3:_activity" minOccurs="0"/>
                <xsd:element ref="ns4:SharedWithUsers" minOccurs="0"/>
                <xsd:element ref="ns4:SharedWithDetails" minOccurs="0"/>
                <xsd:element ref="ns4: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bacc5cb-4fc0-40a5-b12d-6f3de8054a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SystemTags" ma:index="15" nillable="true" ma:displayName="MediaServiceSystemTags" ma:hidden="true" ma:internalName="MediaServiceSystemTags" ma:readOnly="true">
      <xsd:simpleType>
        <xsd:restriction base="dms:Note"/>
      </xsd:simpleType>
    </xsd:element>
    <xsd:element name="MediaServiceSearchProperties" ma:index="16" nillable="true" ma:displayName="MediaServiceSearchProperties" ma:hidden="true" ma:internalName="MediaServiceSearchProperties" ma:readOnly="true">
      <xsd:simpleType>
        <xsd:restriction base="dms:Note"/>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_activity" ma:index="18" nillable="true" ma:displayName="_activity" ma:hidden="true" ma:internalName="_activity">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b3f5195-89cf-495f-af5d-bc0aeb841ca6" elementFormDefault="qualified">
    <xsd:import namespace="http://schemas.microsoft.com/office/2006/documentManagement/types"/>
    <xsd:import namespace="http://schemas.microsoft.com/office/infopath/2007/PartnerControls"/>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element name="SharingHintHash" ma:index="21"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3A896F-05AB-4D29-9A2C-33B17729A332}">
  <ds:schemaRefs>
    <ds:schemaRef ds:uri="http://schemas.microsoft.com/sharepoint/v3/contenttype/forms"/>
  </ds:schemaRefs>
</ds:datastoreItem>
</file>

<file path=customXml/itemProps2.xml><?xml version="1.0" encoding="utf-8"?>
<ds:datastoreItem xmlns:ds="http://schemas.openxmlformats.org/officeDocument/2006/customXml" ds:itemID="{623147BE-4B5E-4E6E-AD0F-6A6376431F49}">
  <ds:schemaRefs>
    <ds:schemaRef ds:uri="http://purl.org/dc/elements/1.1/"/>
    <ds:schemaRef ds:uri="http://schemas.microsoft.com/office/2006/documentManagement/types"/>
    <ds:schemaRef ds:uri="dbacc5cb-4fc0-40a5-b12d-6f3de8054ac1"/>
    <ds:schemaRef ds:uri="http://schemas.openxmlformats.org/package/2006/metadata/core-properties"/>
    <ds:schemaRef ds:uri="http://schemas.microsoft.com/office/infopath/2007/PartnerControls"/>
    <ds:schemaRef ds:uri="cb3f5195-89cf-495f-af5d-bc0aeb841ca6"/>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8F42FFD4-224A-4283-AA7E-2D55251D6F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bacc5cb-4fc0-40a5-b12d-6f3de8054ac1"/>
    <ds:schemaRef ds:uri="cb3f5195-89cf-495f-af5d-bc0aeb841ca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1968</TotalTime>
  <Words>2625</Words>
  <Application>Microsoft Office PowerPoint</Application>
  <PresentationFormat>Widescreen</PresentationFormat>
  <Paragraphs>126</Paragraphs>
  <Slides>21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Trebuchet MS</vt:lpstr>
      <vt:lpstr>Wingdings 3</vt:lpstr>
      <vt:lpstr>Facet</vt:lpstr>
      <vt:lpstr>Implement and maintain safe, hygienic, and effective working practices.</vt:lpstr>
      <vt:lpstr>Unit Overview </vt:lpstr>
      <vt:lpstr>The legislative and insurance requirements for obtaining medical diagnosis and referral.</vt:lpstr>
      <vt:lpstr>The legislative, insurance and organisational requirements for taking and storing visual media of the individual’s treatment </vt:lpstr>
      <vt:lpstr>The legislative, insurance and organisational requirements for taking and storing visual media of the individual’s treatment </vt:lpstr>
      <vt:lpstr>Age restrictions</vt:lpstr>
      <vt:lpstr>The legislative requirements which sets out the rights of the individual and the professional.</vt:lpstr>
      <vt:lpstr>The importance to engage in, and document your continuous professional development to include, current and up-to-date information, policies, procedures and best practice guidance. </vt:lpstr>
      <vt:lpstr>Health and safety (FIRST AID) regulations 1981</vt:lpstr>
      <vt:lpstr>REPORTING OF INJURIES, DISEASES AND DANGEROUS OCCURRENCES REGULATIONS (RIDDOR) 1995 </vt:lpstr>
      <vt:lpstr>ENVIROMENT PROTECTION ACT 1990 </vt:lpstr>
      <vt:lpstr>REGULATION: DISTANCE SELLING REGULATIONS </vt:lpstr>
      <vt:lpstr>ELECTRICITY AT WORK REGULATIONS 1989 </vt:lpstr>
      <vt:lpstr>PERSONAL PROTECTIVE EQUIPMENT AT WORK REGULATIONS 1992  </vt:lpstr>
      <vt:lpstr>CONTROL OF SUBSTANCES HAZARDOUS TO HEALTH REGULATIONS (COSHH) 2002 </vt:lpstr>
      <vt:lpstr>The COSHH classification symbols. </vt:lpstr>
      <vt:lpstr>PowerPoint Presentation</vt:lpstr>
      <vt:lpstr>HEALTH AND SAFETY LEGISLATION </vt:lpstr>
      <vt:lpstr>FIRE PRECAUTIONS (WORKPLACE) REGULATIONS (AMMENDMENT) 1999 </vt:lpstr>
      <vt:lpstr>PowerPoint Presentation</vt:lpstr>
      <vt:lpstr>You have now completed the General Knowledge Part 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Health &amp; Safety</dc:title>
  <dc:creator>Breanna Balmer</dc:creator>
  <cp:lastModifiedBy>Bre Balmer</cp:lastModifiedBy>
  <cp:revision>67</cp:revision>
  <dcterms:created xsi:type="dcterms:W3CDTF">2024-05-02T18:45:44Z</dcterms:created>
  <dcterms:modified xsi:type="dcterms:W3CDTF">2026-03-03T14:55:22Z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0x0101003D6249CD81DC0D4D98EF234AA71AAF63</vt:lpwstr>
  </property>
</Properties>
</file>