
<file path=[Content_Types].xml><?xml version="1.0" encoding="utf-8"?>
<Types xmlns="http://schemas.openxmlformats.org/package/2006/content-types">
  <Default Extension="bin" ContentType="application/vnd.ms-office.activeX"/>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activeX/activeX1.xml" ContentType="application/vnd.ms-office.activeX+xml"/>
  <Override PartName="/ppt/activeX/activeX2.xml" ContentType="application/vnd.ms-office.activeX+xml"/>
  <Override PartName="/ppt/activeX/activeX3.xml" ContentType="application/vnd.ms-office.activeX+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7" r:id="rId4"/>
  </p:sldMasterIdLst>
  <p:sldIdLst>
    <p:sldId id="256" r:id="rId5"/>
    <p:sldId id="257" r:id="rId6"/>
    <p:sldId id="258" r:id="rId7"/>
    <p:sldId id="259" r:id="rId8"/>
    <p:sldId id="267" r:id="rId9"/>
    <p:sldId id="264" r:id="rId10"/>
    <p:sldId id="260" r:id="rId11"/>
    <p:sldId id="268" r:id="rId12"/>
    <p:sldId id="265" r:id="rId13"/>
    <p:sldId id="261" r:id="rId14"/>
    <p:sldId id="269" r:id="rId15"/>
    <p:sldId id="266" r:id="rId16"/>
    <p:sldId id="26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2B55"/>
    <a:srgbClr val="52631D"/>
    <a:srgbClr val="204B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7" autoAdjust="0"/>
    <p:restoredTop sz="94660"/>
  </p:normalViewPr>
  <p:slideViewPr>
    <p:cSldViewPr snapToGrid="0">
      <p:cViewPr varScale="1">
        <p:scale>
          <a:sx n="47" d="100"/>
          <a:sy n="47" d="100"/>
        </p:scale>
        <p:origin x="77" y="8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activeX1.xml><?xml version="1.0" encoding="utf-8"?>
<ax:ocx xmlns:ax="http://schemas.microsoft.com/office/2006/activeX" xmlns:r="http://schemas.openxmlformats.org/officeDocument/2006/relationships" ax:classid="{8BD21D10-EC42-11CE-9E0D-00AA006002F3}" ax:persistence="persistStorage" r:id="rId1"/>
</file>

<file path=ppt/activeX/activeX2.xml><?xml version="1.0" encoding="utf-8"?>
<ax:ocx xmlns:ax="http://schemas.microsoft.com/office/2006/activeX" xmlns:r="http://schemas.openxmlformats.org/officeDocument/2006/relationships" ax:classid="{8BD21D10-EC42-11CE-9E0D-00AA006002F3}" ax:persistence="persistStorage" r:id="rId1"/>
</file>

<file path=ppt/activeX/activeX3.xml><?xml version="1.0" encoding="utf-8"?>
<ax:ocx xmlns:ax="http://schemas.microsoft.com/office/2006/activeX" xmlns:r="http://schemas.openxmlformats.org/officeDocument/2006/relationships" ax:classid="{8BD21D10-EC42-11CE-9E0D-00AA006002F3}" ax:persistence="persistStorage" r:id="rId1"/>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 Balmer" userId="d42c9d94-fd3c-4cee-9fbf-1f5dade851ec" providerId="ADAL" clId="{7E6320BD-A335-4715-AAE5-33889B50D8A1}"/>
    <pc:docChg chg="undo custSel addSld modSld">
      <pc:chgData name="Bre Balmer" userId="d42c9d94-fd3c-4cee-9fbf-1f5dade851ec" providerId="ADAL" clId="{7E6320BD-A335-4715-AAE5-33889B50D8A1}" dt="2025-11-06T14:55:05.611" v="545" actId="20577"/>
      <pc:docMkLst>
        <pc:docMk/>
      </pc:docMkLst>
      <pc:sldChg chg="delSp modSp">
        <pc:chgData name="Bre Balmer" userId="d42c9d94-fd3c-4cee-9fbf-1f5dade851ec" providerId="ADAL" clId="{7E6320BD-A335-4715-AAE5-33889B50D8A1}" dt="2025-11-06T14:25:21.431" v="68" actId="14100"/>
        <pc:sldMkLst>
          <pc:docMk/>
          <pc:sldMk cId="821222371" sldId="259"/>
        </pc:sldMkLst>
        <pc:spChg chg="mod">
          <ac:chgData name="Bre Balmer" userId="d42c9d94-fd3c-4cee-9fbf-1f5dade851ec" providerId="ADAL" clId="{7E6320BD-A335-4715-AAE5-33889B50D8A1}" dt="2025-11-06T14:23:58.777" v="61" actId="1035"/>
          <ac:spMkLst>
            <pc:docMk/>
            <pc:sldMk cId="821222371" sldId="259"/>
            <ac:spMk id="2" creationId="{6B235F8E-8C5D-4F45-B210-A68680FF1C9E}"/>
          </ac:spMkLst>
        </pc:spChg>
        <pc:spChg chg="mod">
          <ac:chgData name="Bre Balmer" userId="d42c9d94-fd3c-4cee-9fbf-1f5dade851ec" providerId="ADAL" clId="{7E6320BD-A335-4715-AAE5-33889B50D8A1}" dt="2025-11-06T14:25:21.431" v="68" actId="14100"/>
          <ac:spMkLst>
            <pc:docMk/>
            <pc:sldMk cId="821222371" sldId="259"/>
            <ac:spMk id="3" creationId="{24F77441-FB92-43FE-9C3C-49140BA280C9}"/>
          </ac:spMkLst>
        </pc:spChg>
        <pc:picChg chg="del mod ord">
          <ac:chgData name="Bre Balmer" userId="d42c9d94-fd3c-4cee-9fbf-1f5dade851ec" providerId="ADAL" clId="{7E6320BD-A335-4715-AAE5-33889B50D8A1}" dt="2025-11-06T14:24:49.798" v="63" actId="478"/>
          <ac:picMkLst>
            <pc:docMk/>
            <pc:sldMk cId="821222371" sldId="259"/>
            <ac:picMk id="4" creationId="{204B2A7A-89C7-48B5-9410-388CC01D9CDD}"/>
          </ac:picMkLst>
        </pc:picChg>
      </pc:sldChg>
      <pc:sldChg chg="delSp modSp">
        <pc:chgData name="Bre Balmer" userId="d42c9d94-fd3c-4cee-9fbf-1f5dade851ec" providerId="ADAL" clId="{7E6320BD-A335-4715-AAE5-33889B50D8A1}" dt="2025-11-06T14:36:45.028" v="180" actId="27636"/>
        <pc:sldMkLst>
          <pc:docMk/>
          <pc:sldMk cId="2848729681" sldId="260"/>
        </pc:sldMkLst>
        <pc:spChg chg="mod">
          <ac:chgData name="Bre Balmer" userId="d42c9d94-fd3c-4cee-9fbf-1f5dade851ec" providerId="ADAL" clId="{7E6320BD-A335-4715-AAE5-33889B50D8A1}" dt="2025-11-06T14:34:17.126" v="158" actId="1076"/>
          <ac:spMkLst>
            <pc:docMk/>
            <pc:sldMk cId="2848729681" sldId="260"/>
            <ac:spMk id="2" creationId="{BD1A5213-0582-45E7-B183-5D23DBAA0CEB}"/>
          </ac:spMkLst>
        </pc:spChg>
        <pc:spChg chg="mod">
          <ac:chgData name="Bre Balmer" userId="d42c9d94-fd3c-4cee-9fbf-1f5dade851ec" providerId="ADAL" clId="{7E6320BD-A335-4715-AAE5-33889B50D8A1}" dt="2025-11-06T14:36:45.028" v="180" actId="27636"/>
          <ac:spMkLst>
            <pc:docMk/>
            <pc:sldMk cId="2848729681" sldId="260"/>
            <ac:spMk id="3" creationId="{94DE0D8E-AB79-4573-9303-3CBA9BC324FD}"/>
          </ac:spMkLst>
        </pc:spChg>
        <pc:picChg chg="del">
          <ac:chgData name="Bre Balmer" userId="d42c9d94-fd3c-4cee-9fbf-1f5dade851ec" providerId="ADAL" clId="{7E6320BD-A335-4715-AAE5-33889B50D8A1}" dt="2025-11-06T14:31:31.465" v="135" actId="478"/>
          <ac:picMkLst>
            <pc:docMk/>
            <pc:sldMk cId="2848729681" sldId="260"/>
            <ac:picMk id="4" creationId="{5F3A4FCE-884F-420A-8350-DEAF7B099565}"/>
          </ac:picMkLst>
        </pc:picChg>
      </pc:sldChg>
      <pc:sldChg chg="delSp modSp">
        <pc:chgData name="Bre Balmer" userId="d42c9d94-fd3c-4cee-9fbf-1f5dade851ec" providerId="ADAL" clId="{7E6320BD-A335-4715-AAE5-33889B50D8A1}" dt="2025-11-06T14:47:47.712" v="306" actId="27636"/>
        <pc:sldMkLst>
          <pc:docMk/>
          <pc:sldMk cId="2343177459" sldId="261"/>
        </pc:sldMkLst>
        <pc:spChg chg="mod">
          <ac:chgData name="Bre Balmer" userId="d42c9d94-fd3c-4cee-9fbf-1f5dade851ec" providerId="ADAL" clId="{7E6320BD-A335-4715-AAE5-33889B50D8A1}" dt="2025-11-06T14:47:47.712" v="306" actId="27636"/>
          <ac:spMkLst>
            <pc:docMk/>
            <pc:sldMk cId="2343177459" sldId="261"/>
            <ac:spMk id="3" creationId="{C7445C70-3A28-49FA-9C96-92E6E359D46F}"/>
          </ac:spMkLst>
        </pc:spChg>
        <pc:picChg chg="del">
          <ac:chgData name="Bre Balmer" userId="d42c9d94-fd3c-4cee-9fbf-1f5dade851ec" providerId="ADAL" clId="{7E6320BD-A335-4715-AAE5-33889B50D8A1}" dt="2025-11-06T14:41:50.515" v="237" actId="478"/>
          <ac:picMkLst>
            <pc:docMk/>
            <pc:sldMk cId="2343177459" sldId="261"/>
            <ac:picMk id="4" creationId="{ECC49E8F-CB94-48F6-8BEA-A356328434B4}"/>
          </ac:picMkLst>
        </pc:picChg>
      </pc:sldChg>
      <pc:sldChg chg="modSp">
        <pc:chgData name="Bre Balmer" userId="d42c9d94-fd3c-4cee-9fbf-1f5dade851ec" providerId="ADAL" clId="{7E6320BD-A335-4715-AAE5-33889B50D8A1}" dt="2025-11-06T14:55:05.611" v="545" actId="20577"/>
        <pc:sldMkLst>
          <pc:docMk/>
          <pc:sldMk cId="125146016" sldId="262"/>
        </pc:sldMkLst>
        <pc:spChg chg="mod">
          <ac:chgData name="Bre Balmer" userId="d42c9d94-fd3c-4cee-9fbf-1f5dade851ec" providerId="ADAL" clId="{7E6320BD-A335-4715-AAE5-33889B50D8A1}" dt="2025-11-06T14:55:05.611" v="545" actId="20577"/>
          <ac:spMkLst>
            <pc:docMk/>
            <pc:sldMk cId="125146016" sldId="262"/>
            <ac:spMk id="3" creationId="{34C5B183-46FA-442B-8B62-507F63A63A4A}"/>
          </ac:spMkLst>
        </pc:spChg>
      </pc:sldChg>
      <pc:sldChg chg="modSp">
        <pc:chgData name="Bre Balmer" userId="d42c9d94-fd3c-4cee-9fbf-1f5dade851ec" providerId="ADAL" clId="{7E6320BD-A335-4715-AAE5-33889B50D8A1}" dt="2025-11-06T14:31:27.700" v="134" actId="20577"/>
        <pc:sldMkLst>
          <pc:docMk/>
          <pc:sldMk cId="401317758" sldId="264"/>
        </pc:sldMkLst>
        <pc:spChg chg="mod">
          <ac:chgData name="Bre Balmer" userId="d42c9d94-fd3c-4cee-9fbf-1f5dade851ec" providerId="ADAL" clId="{7E6320BD-A335-4715-AAE5-33889B50D8A1}" dt="2025-11-06T14:31:27.700" v="134" actId="20577"/>
          <ac:spMkLst>
            <pc:docMk/>
            <pc:sldMk cId="401317758" sldId="264"/>
            <ac:spMk id="2" creationId="{43F5BD0D-2982-4464-B06D-EA4DAD6E522E}"/>
          </ac:spMkLst>
        </pc:spChg>
        <pc:graphicFrameChg chg="mod">
          <ac:chgData name="Bre Balmer" userId="d42c9d94-fd3c-4cee-9fbf-1f5dade851ec" providerId="ADAL" clId="{7E6320BD-A335-4715-AAE5-33889B50D8A1}" dt="2025-11-06T14:02:37.524" v="0"/>
          <ac:graphicFrameMkLst>
            <pc:docMk/>
            <pc:sldMk cId="401317758" sldId="264"/>
            <ac:graphicFrameMk id="5" creationId="{B2C06E36-21B5-4726-BE22-A20DE0F2AA58}"/>
          </ac:graphicFrameMkLst>
        </pc:graphicFrameChg>
      </pc:sldChg>
      <pc:sldChg chg="modSp">
        <pc:chgData name="Bre Balmer" userId="d42c9d94-fd3c-4cee-9fbf-1f5dade851ec" providerId="ADAL" clId="{7E6320BD-A335-4715-AAE5-33889B50D8A1}" dt="2025-11-06T14:41:41.019" v="236" actId="6549"/>
        <pc:sldMkLst>
          <pc:docMk/>
          <pc:sldMk cId="2459437419" sldId="265"/>
        </pc:sldMkLst>
        <pc:spChg chg="mod">
          <ac:chgData name="Bre Balmer" userId="d42c9d94-fd3c-4cee-9fbf-1f5dade851ec" providerId="ADAL" clId="{7E6320BD-A335-4715-AAE5-33889B50D8A1}" dt="2025-11-06T14:41:41.019" v="236" actId="6549"/>
          <ac:spMkLst>
            <pc:docMk/>
            <pc:sldMk cId="2459437419" sldId="265"/>
            <ac:spMk id="2" creationId="{C6FC94DA-1839-4B95-919B-42B518E5F719}"/>
          </ac:spMkLst>
        </pc:spChg>
        <pc:graphicFrameChg chg="mod">
          <ac:chgData name="Bre Balmer" userId="d42c9d94-fd3c-4cee-9fbf-1f5dade851ec" providerId="ADAL" clId="{7E6320BD-A335-4715-AAE5-33889B50D8A1}" dt="2025-11-06T14:02:38.025" v="1"/>
          <ac:graphicFrameMkLst>
            <pc:docMk/>
            <pc:sldMk cId="2459437419" sldId="265"/>
            <ac:graphicFrameMk id="5" creationId="{96BDA812-8934-4348-A96E-F2A346552497}"/>
          </ac:graphicFrameMkLst>
        </pc:graphicFrameChg>
      </pc:sldChg>
      <pc:sldChg chg="modSp">
        <pc:chgData name="Bre Balmer" userId="d42c9d94-fd3c-4cee-9fbf-1f5dade851ec" providerId="ADAL" clId="{7E6320BD-A335-4715-AAE5-33889B50D8A1}" dt="2025-11-06T14:51:59.580" v="354" actId="20577"/>
        <pc:sldMkLst>
          <pc:docMk/>
          <pc:sldMk cId="1363989673" sldId="266"/>
        </pc:sldMkLst>
        <pc:spChg chg="mod">
          <ac:chgData name="Bre Balmer" userId="d42c9d94-fd3c-4cee-9fbf-1f5dade851ec" providerId="ADAL" clId="{7E6320BD-A335-4715-AAE5-33889B50D8A1}" dt="2025-11-06T14:51:59.580" v="354" actId="20577"/>
          <ac:spMkLst>
            <pc:docMk/>
            <pc:sldMk cId="1363989673" sldId="266"/>
            <ac:spMk id="2" creationId="{55616E07-4B87-4C6B-87AC-62C83B7C0285}"/>
          </ac:spMkLst>
        </pc:spChg>
        <pc:graphicFrameChg chg="mod">
          <ac:chgData name="Bre Balmer" userId="d42c9d94-fd3c-4cee-9fbf-1f5dade851ec" providerId="ADAL" clId="{7E6320BD-A335-4715-AAE5-33889B50D8A1}" dt="2025-11-06T14:02:38.025" v="2"/>
          <ac:graphicFrameMkLst>
            <pc:docMk/>
            <pc:sldMk cId="1363989673" sldId="266"/>
            <ac:graphicFrameMk id="4" creationId="{7EB69B51-E466-4304-87FC-A7D47CD5586E}"/>
          </ac:graphicFrameMkLst>
        </pc:graphicFrameChg>
      </pc:sldChg>
      <pc:sldChg chg="modSp add">
        <pc:chgData name="Bre Balmer" userId="d42c9d94-fd3c-4cee-9fbf-1f5dade851ec" providerId="ADAL" clId="{7E6320BD-A335-4715-AAE5-33889B50D8A1}" dt="2025-11-06T14:31:44.827" v="137" actId="14100"/>
        <pc:sldMkLst>
          <pc:docMk/>
          <pc:sldMk cId="887014963" sldId="267"/>
        </pc:sldMkLst>
        <pc:spChg chg="mod">
          <ac:chgData name="Bre Balmer" userId="d42c9d94-fd3c-4cee-9fbf-1f5dade851ec" providerId="ADAL" clId="{7E6320BD-A335-4715-AAE5-33889B50D8A1}" dt="2025-11-06T14:31:41.627" v="136" actId="1076"/>
          <ac:spMkLst>
            <pc:docMk/>
            <pc:sldMk cId="887014963" sldId="267"/>
            <ac:spMk id="2" creationId="{CB39F269-E62A-47D5-B4E5-E22986B005C8}"/>
          </ac:spMkLst>
        </pc:spChg>
        <pc:spChg chg="mod">
          <ac:chgData name="Bre Balmer" userId="d42c9d94-fd3c-4cee-9fbf-1f5dade851ec" providerId="ADAL" clId="{7E6320BD-A335-4715-AAE5-33889B50D8A1}" dt="2025-11-06T14:31:44.827" v="137" actId="14100"/>
          <ac:spMkLst>
            <pc:docMk/>
            <pc:sldMk cId="887014963" sldId="267"/>
            <ac:spMk id="3" creationId="{CC794323-2806-4F80-9BDD-0D016FB656EF}"/>
          </ac:spMkLst>
        </pc:spChg>
      </pc:sldChg>
      <pc:sldChg chg="modSp add">
        <pc:chgData name="Bre Balmer" userId="d42c9d94-fd3c-4cee-9fbf-1f5dade851ec" providerId="ADAL" clId="{7E6320BD-A335-4715-AAE5-33889B50D8A1}" dt="2025-11-06T14:41:22.733" v="225" actId="27636"/>
        <pc:sldMkLst>
          <pc:docMk/>
          <pc:sldMk cId="3662597888" sldId="268"/>
        </pc:sldMkLst>
        <pc:spChg chg="mod">
          <ac:chgData name="Bre Balmer" userId="d42c9d94-fd3c-4cee-9fbf-1f5dade851ec" providerId="ADAL" clId="{7E6320BD-A335-4715-AAE5-33889B50D8A1}" dt="2025-11-06T14:36:59.367" v="199" actId="1037"/>
          <ac:spMkLst>
            <pc:docMk/>
            <pc:sldMk cId="3662597888" sldId="268"/>
            <ac:spMk id="2" creationId="{DA8E3711-737F-4411-9B00-A193262A4559}"/>
          </ac:spMkLst>
        </pc:spChg>
        <pc:spChg chg="mod">
          <ac:chgData name="Bre Balmer" userId="d42c9d94-fd3c-4cee-9fbf-1f5dade851ec" providerId="ADAL" clId="{7E6320BD-A335-4715-AAE5-33889B50D8A1}" dt="2025-11-06T14:41:22.733" v="225" actId="27636"/>
          <ac:spMkLst>
            <pc:docMk/>
            <pc:sldMk cId="3662597888" sldId="268"/>
            <ac:spMk id="3" creationId="{9541D147-90EA-4166-8A3B-A74CCEB0B884}"/>
          </ac:spMkLst>
        </pc:spChg>
      </pc:sldChg>
      <pc:sldChg chg="modSp add">
        <pc:chgData name="Bre Balmer" userId="d42c9d94-fd3c-4cee-9fbf-1f5dade851ec" providerId="ADAL" clId="{7E6320BD-A335-4715-AAE5-33889B50D8A1}" dt="2025-11-06T14:51:34.323" v="341" actId="27636"/>
        <pc:sldMkLst>
          <pc:docMk/>
          <pc:sldMk cId="1126338904" sldId="269"/>
        </pc:sldMkLst>
        <pc:spChg chg="mod">
          <ac:chgData name="Bre Balmer" userId="d42c9d94-fd3c-4cee-9fbf-1f5dade851ec" providerId="ADAL" clId="{7E6320BD-A335-4715-AAE5-33889B50D8A1}" dt="2025-11-06T14:48:33.678" v="314" actId="1076"/>
          <ac:spMkLst>
            <pc:docMk/>
            <pc:sldMk cId="1126338904" sldId="269"/>
            <ac:spMk id="2" creationId="{B8DCD43A-DB41-460D-A464-9D63ABF8F5DF}"/>
          </ac:spMkLst>
        </pc:spChg>
        <pc:spChg chg="mod">
          <ac:chgData name="Bre Balmer" userId="d42c9d94-fd3c-4cee-9fbf-1f5dade851ec" providerId="ADAL" clId="{7E6320BD-A335-4715-AAE5-33889B50D8A1}" dt="2025-11-06T14:51:34.323" v="341" actId="27636"/>
          <ac:spMkLst>
            <pc:docMk/>
            <pc:sldMk cId="1126338904" sldId="269"/>
            <ac:spMk id="3" creationId="{55549A81-A39E-419F-80B6-DDEAE6743BF7}"/>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729547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892549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52531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1508559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57034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523967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4188123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998024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784606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3608331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9A2283-C3C8-4F50-85A2-5EEF954D5E46}"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321650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9A2283-C3C8-4F50-85A2-5EEF954D5E46}" type="datetimeFigureOut">
              <a:rPr lang="en-GB" smtClean="0"/>
              <a:t>06/11/2025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41427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9A2283-C3C8-4F50-85A2-5EEF954D5E46}" type="datetimeFigureOut">
              <a:rPr lang="en-GB" smtClean="0"/>
              <a:t>06/11/2025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59375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A2283-C3C8-4F50-85A2-5EEF954D5E46}" type="datetimeFigureOut">
              <a:rPr lang="en-GB" smtClean="0"/>
              <a:t>06/11/2025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41499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9A2283-C3C8-4F50-85A2-5EEF954D5E46}"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138784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29A2283-C3C8-4F50-85A2-5EEF954D5E46}"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328993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9A2283-C3C8-4F50-85A2-5EEF954D5E46}" type="datetimeFigureOut">
              <a:rPr lang="en-GB" smtClean="0"/>
              <a:t>06/11/2025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7B208E4-383D-474D-A995-759BB4402494}" type="slidenum">
              <a:rPr lang="en-GB" smtClean="0"/>
              <a:t>‹#›</a:t>
            </a:fld>
            <a:endParaRPr lang="en-GB"/>
          </a:p>
        </p:txBody>
      </p:sp>
    </p:spTree>
    <p:extLst>
      <p:ext uri="{BB962C8B-B14F-4D97-AF65-F5344CB8AC3E}">
        <p14:creationId xmlns:p14="http://schemas.microsoft.com/office/powerpoint/2010/main" val="299344484"/>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 id="214748386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3.xml"/><Relationship Id="rId1" Type="http://schemas.openxmlformats.org/officeDocument/2006/relationships/vmlDrawing" Target="../drawings/vmlDrawing3.vml"/><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2.xml"/><Relationship Id="rId1" Type="http://schemas.openxmlformats.org/officeDocument/2006/relationships/vmlDrawing" Target="../drawings/vmlDrawing2.v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56D78-C85E-4D17-BDD7-74B678463565}"/>
              </a:ext>
            </a:extLst>
          </p:cNvPr>
          <p:cNvSpPr>
            <a:spLocks noGrp="1"/>
          </p:cNvSpPr>
          <p:nvPr>
            <p:ph type="ctrTitle"/>
          </p:nvPr>
        </p:nvSpPr>
        <p:spPr/>
        <p:txBody>
          <a:bodyPr/>
          <a:lstStyle/>
          <a:p>
            <a:r>
              <a:rPr lang="en-US" dirty="0"/>
              <a:t>Meta Skills </a:t>
            </a:r>
            <a:endParaRPr lang="en-GB" dirty="0"/>
          </a:p>
        </p:txBody>
      </p:sp>
      <p:sp>
        <p:nvSpPr>
          <p:cNvPr id="3" name="Subtitle 2">
            <a:extLst>
              <a:ext uri="{FF2B5EF4-FFF2-40B4-BE49-F238E27FC236}">
                <a16:creationId xmlns:a16="http://schemas.microsoft.com/office/drawing/2014/main" id="{4520E89E-AC8B-4ECD-967E-CCD9B42557D6}"/>
              </a:ext>
            </a:extLst>
          </p:cNvPr>
          <p:cNvSpPr>
            <a:spLocks noGrp="1"/>
          </p:cNvSpPr>
          <p:nvPr>
            <p:ph type="subTitle" idx="1"/>
          </p:nvPr>
        </p:nvSpPr>
        <p:spPr/>
        <p:txBody>
          <a:bodyPr/>
          <a:lstStyle/>
          <a:p>
            <a:r>
              <a:rPr lang="en-US" dirty="0">
                <a:solidFill>
                  <a:schemeClr val="tx1"/>
                </a:solidFill>
              </a:rPr>
              <a:t>Presentation from Qualitas in partnership with </a:t>
            </a:r>
          </a:p>
          <a:p>
            <a:r>
              <a:rPr lang="en-US" dirty="0">
                <a:solidFill>
                  <a:schemeClr val="tx1"/>
                </a:solidFill>
              </a:rPr>
              <a:t>Skills Development Scotland  </a:t>
            </a:r>
            <a:endParaRPr lang="en-GB" dirty="0">
              <a:solidFill>
                <a:schemeClr val="tx1"/>
              </a:solidFill>
            </a:endParaRPr>
          </a:p>
        </p:txBody>
      </p:sp>
    </p:spTree>
    <p:extLst>
      <p:ext uri="{BB962C8B-B14F-4D97-AF65-F5344CB8AC3E}">
        <p14:creationId xmlns:p14="http://schemas.microsoft.com/office/powerpoint/2010/main" val="3630908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E122E-C960-4981-9DA0-1029B5FF3055}"/>
              </a:ext>
            </a:extLst>
          </p:cNvPr>
          <p:cNvSpPr>
            <a:spLocks noGrp="1"/>
          </p:cNvSpPr>
          <p:nvPr>
            <p:ph type="title"/>
          </p:nvPr>
        </p:nvSpPr>
        <p:spPr/>
        <p:txBody>
          <a:bodyPr>
            <a:normAutofit/>
          </a:bodyPr>
          <a:lstStyle/>
          <a:p>
            <a:r>
              <a:rPr lang="en-US" sz="4800" dirty="0"/>
              <a:t>Innovation: </a:t>
            </a:r>
            <a:r>
              <a:rPr lang="en-US" sz="3100" dirty="0"/>
              <a:t>Create out own change</a:t>
            </a:r>
            <a:endParaRPr lang="en-GB" sz="3100" dirty="0"/>
          </a:p>
        </p:txBody>
      </p:sp>
      <p:sp>
        <p:nvSpPr>
          <p:cNvPr id="3" name="Content Placeholder 2">
            <a:extLst>
              <a:ext uri="{FF2B5EF4-FFF2-40B4-BE49-F238E27FC236}">
                <a16:creationId xmlns:a16="http://schemas.microsoft.com/office/drawing/2014/main" id="{C7445C70-3A28-49FA-9C96-92E6E359D46F}"/>
              </a:ext>
            </a:extLst>
          </p:cNvPr>
          <p:cNvSpPr>
            <a:spLocks noGrp="1"/>
          </p:cNvSpPr>
          <p:nvPr>
            <p:ph idx="1"/>
          </p:nvPr>
        </p:nvSpPr>
        <p:spPr>
          <a:xfrm>
            <a:off x="677334" y="1485900"/>
            <a:ext cx="8596668" cy="5143499"/>
          </a:xfrm>
        </p:spPr>
        <p:txBody>
          <a:bodyPr>
            <a:normAutofit fontScale="40000" lnSpcReduction="20000"/>
          </a:bodyPr>
          <a:lstStyle/>
          <a:p>
            <a:r>
              <a:rPr lang="en-US" sz="3200" dirty="0"/>
              <a:t> </a:t>
            </a:r>
            <a:r>
              <a:rPr lang="en-US" sz="3200" dirty="0">
                <a:solidFill>
                  <a:srgbClr val="52631D"/>
                </a:solidFill>
              </a:rPr>
              <a:t>Curiosity </a:t>
            </a:r>
          </a:p>
          <a:p>
            <a:pPr marL="0" indent="0">
              <a:buNone/>
            </a:pPr>
            <a:r>
              <a:rPr lang="en-US" sz="3400" dirty="0"/>
              <a:t>Observation The ability to notice behavior or information and register it as being significant</a:t>
            </a:r>
          </a:p>
          <a:p>
            <a:pPr marL="0" indent="0">
              <a:buNone/>
            </a:pPr>
            <a:r>
              <a:rPr lang="en-US" sz="3400" dirty="0"/>
              <a:t>Questioning The ability to ask questions in order to increase understanding about a subject or experience</a:t>
            </a:r>
          </a:p>
          <a:p>
            <a:pPr marL="0" indent="0">
              <a:buNone/>
            </a:pPr>
            <a:r>
              <a:rPr lang="en-US" sz="3400" dirty="0"/>
              <a:t> Information sourcing The ability to filter resources and information to find information relevant to an issue or topic </a:t>
            </a:r>
          </a:p>
          <a:p>
            <a:pPr marL="0" indent="0">
              <a:buNone/>
            </a:pPr>
            <a:r>
              <a:rPr lang="en-US" sz="3400" dirty="0"/>
              <a:t>Problem recognition The acknowledgement and definition of a problem </a:t>
            </a:r>
          </a:p>
          <a:p>
            <a:pPr marL="0" indent="0">
              <a:buNone/>
            </a:pPr>
            <a:endParaRPr lang="en-US" sz="3200" dirty="0">
              <a:solidFill>
                <a:srgbClr val="52631D"/>
              </a:solidFill>
            </a:endParaRPr>
          </a:p>
          <a:p>
            <a:r>
              <a:rPr lang="en-US" sz="3200" dirty="0">
                <a:solidFill>
                  <a:srgbClr val="52631D"/>
                </a:solidFill>
              </a:rPr>
              <a:t> Creativity </a:t>
            </a:r>
          </a:p>
          <a:p>
            <a:pPr marL="0" indent="0">
              <a:buNone/>
            </a:pPr>
            <a:r>
              <a:rPr lang="en-US" sz="3400" dirty="0"/>
              <a:t>Imagination The ability to explore ideas of things that are not in our present environment, or perhaps not even real </a:t>
            </a:r>
          </a:p>
          <a:p>
            <a:pPr marL="0" indent="0">
              <a:buNone/>
            </a:pPr>
            <a:r>
              <a:rPr lang="en-US" sz="3400" dirty="0"/>
              <a:t>Idea generation Proficiency at thinking and coming up with solutions and responses beyond that which is rote or rule-based</a:t>
            </a:r>
          </a:p>
          <a:p>
            <a:pPr marL="0" indent="0">
              <a:buNone/>
            </a:pPr>
            <a:r>
              <a:rPr lang="en-US" sz="3400" dirty="0"/>
              <a:t>Visualizing Translating information and thought into accessible expressions, readable and recognizable images </a:t>
            </a:r>
          </a:p>
          <a:p>
            <a:pPr marL="0" indent="0">
              <a:buNone/>
            </a:pPr>
            <a:r>
              <a:rPr lang="en-US" sz="3400" dirty="0"/>
              <a:t>Maker mentality The ability to explore, through tinkering and making, in order to arrive at new ideas and solutions</a:t>
            </a:r>
            <a:endParaRPr lang="en-US" sz="3400" dirty="0">
              <a:solidFill>
                <a:srgbClr val="52631D"/>
              </a:solidFill>
            </a:endParaRPr>
          </a:p>
          <a:p>
            <a:pPr marL="0" indent="0">
              <a:buNone/>
            </a:pPr>
            <a:r>
              <a:rPr lang="en-US" sz="3200" dirty="0">
                <a:solidFill>
                  <a:srgbClr val="52631D"/>
                </a:solidFill>
              </a:rPr>
              <a:t> </a:t>
            </a:r>
            <a:endParaRPr lang="en-GB" sz="3200" dirty="0">
              <a:solidFill>
                <a:srgbClr val="52631D"/>
              </a:solidFill>
            </a:endParaRPr>
          </a:p>
        </p:txBody>
      </p:sp>
    </p:spTree>
    <p:extLst>
      <p:ext uri="{BB962C8B-B14F-4D97-AF65-F5344CB8AC3E}">
        <p14:creationId xmlns:p14="http://schemas.microsoft.com/office/powerpoint/2010/main" val="2343177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CD43A-DB41-460D-A464-9D63ABF8F5DF}"/>
              </a:ext>
            </a:extLst>
          </p:cNvPr>
          <p:cNvSpPr>
            <a:spLocks noGrp="1"/>
          </p:cNvSpPr>
          <p:nvPr>
            <p:ph type="title"/>
          </p:nvPr>
        </p:nvSpPr>
        <p:spPr>
          <a:xfrm>
            <a:off x="677334" y="156238"/>
            <a:ext cx="8596668" cy="1320800"/>
          </a:xfrm>
        </p:spPr>
        <p:txBody>
          <a:bodyPr/>
          <a:lstStyle/>
          <a:p>
            <a:r>
              <a:rPr lang="en-US" sz="5400" dirty="0"/>
              <a:t>Innovation: </a:t>
            </a:r>
            <a:r>
              <a:rPr lang="en-US" dirty="0"/>
              <a:t>Create out own change</a:t>
            </a:r>
            <a:endParaRPr lang="en-GB" dirty="0"/>
          </a:p>
        </p:txBody>
      </p:sp>
      <p:sp>
        <p:nvSpPr>
          <p:cNvPr id="3" name="Content Placeholder 2">
            <a:extLst>
              <a:ext uri="{FF2B5EF4-FFF2-40B4-BE49-F238E27FC236}">
                <a16:creationId xmlns:a16="http://schemas.microsoft.com/office/drawing/2014/main" id="{55549A81-A39E-419F-80B6-DDEAE6743BF7}"/>
              </a:ext>
            </a:extLst>
          </p:cNvPr>
          <p:cNvSpPr>
            <a:spLocks noGrp="1"/>
          </p:cNvSpPr>
          <p:nvPr>
            <p:ph idx="1"/>
          </p:nvPr>
        </p:nvSpPr>
        <p:spPr>
          <a:xfrm>
            <a:off x="677334" y="1142998"/>
            <a:ext cx="8596668" cy="5715001"/>
          </a:xfrm>
        </p:spPr>
        <p:txBody>
          <a:bodyPr>
            <a:normAutofit fontScale="92500" lnSpcReduction="10000"/>
          </a:bodyPr>
          <a:lstStyle/>
          <a:p>
            <a:r>
              <a:rPr lang="en-US" dirty="0">
                <a:solidFill>
                  <a:srgbClr val="52631D"/>
                </a:solidFill>
              </a:rPr>
              <a:t> Sense making </a:t>
            </a:r>
          </a:p>
          <a:p>
            <a:pPr marL="0" indent="0">
              <a:buNone/>
            </a:pPr>
            <a:r>
              <a:rPr lang="en-US" dirty="0"/>
              <a:t>Pattern recognition The process of classifying information into objects or classes based on key features</a:t>
            </a:r>
          </a:p>
          <a:p>
            <a:pPr marL="0" indent="0">
              <a:buNone/>
            </a:pPr>
            <a:r>
              <a:rPr lang="en-US" dirty="0"/>
              <a:t> Holistic thinking The ability to see the big picture and understand subtle nuances of complex situations </a:t>
            </a:r>
          </a:p>
          <a:p>
            <a:pPr marL="0" indent="0">
              <a:buNone/>
            </a:pPr>
            <a:r>
              <a:rPr lang="en-US" dirty="0"/>
              <a:t>Synthesis The process of organizing, manipulating, pruning and filtering gathered data into cohesive structures for information building </a:t>
            </a:r>
          </a:p>
          <a:p>
            <a:pPr marL="0" indent="0">
              <a:buNone/>
            </a:pPr>
            <a:r>
              <a:rPr lang="en-US" dirty="0"/>
              <a:t>Opportunity recognition The ability to identify areas of opportunity for innovation </a:t>
            </a:r>
          </a:p>
          <a:p>
            <a:pPr marL="0" indent="0">
              <a:buNone/>
            </a:pPr>
            <a:r>
              <a:rPr lang="en-US" dirty="0"/>
              <a:t>Analysis A systematic examination and evaluation of data or information, by breaking it into its component parts to uncover their interrelationships</a:t>
            </a:r>
            <a:endParaRPr lang="en-US" dirty="0">
              <a:solidFill>
                <a:srgbClr val="52631D"/>
              </a:solidFill>
            </a:endParaRPr>
          </a:p>
          <a:p>
            <a:r>
              <a:rPr lang="en-US" dirty="0">
                <a:solidFill>
                  <a:srgbClr val="52631D"/>
                </a:solidFill>
              </a:rPr>
              <a:t> Critical thinking </a:t>
            </a:r>
          </a:p>
          <a:p>
            <a:pPr marL="0" indent="0">
              <a:buNone/>
            </a:pPr>
            <a:r>
              <a:rPr lang="en-US" dirty="0"/>
              <a:t>Deconstruction Breaking down a complex problem or system into smaller, more manageable parts before developing a new way of addressing the problem</a:t>
            </a:r>
          </a:p>
          <a:p>
            <a:pPr marL="0" indent="0">
              <a:buNone/>
            </a:pPr>
            <a:r>
              <a:rPr lang="en-US" dirty="0"/>
              <a:t>Logical thinking The ability to identify, analyses and evaluate situations, ideas and information in order to formulate responses to problems </a:t>
            </a:r>
          </a:p>
          <a:p>
            <a:pPr marL="0" indent="0">
              <a:buNone/>
            </a:pPr>
            <a:r>
              <a:rPr lang="en-US" dirty="0"/>
              <a:t>Judgement The act or process of forming an opinion after careful thought</a:t>
            </a:r>
          </a:p>
          <a:p>
            <a:pPr marL="0" indent="0">
              <a:buNone/>
            </a:pPr>
            <a:r>
              <a:rPr lang="en-US" dirty="0"/>
              <a:t> Computational thinking The ability to translate vast amounts of data into abstract concepts and to understand data-based reasoning</a:t>
            </a:r>
            <a:endParaRPr lang="en-GB" dirty="0">
              <a:solidFill>
                <a:srgbClr val="52631D"/>
              </a:solidFill>
            </a:endParaRPr>
          </a:p>
          <a:p>
            <a:endParaRPr lang="en-GB" dirty="0"/>
          </a:p>
        </p:txBody>
      </p:sp>
    </p:spTree>
    <p:extLst>
      <p:ext uri="{BB962C8B-B14F-4D97-AF65-F5344CB8AC3E}">
        <p14:creationId xmlns:p14="http://schemas.microsoft.com/office/powerpoint/2010/main" val="1126338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16E07-4B87-4C6B-87AC-62C83B7C0285}"/>
              </a:ext>
            </a:extLst>
          </p:cNvPr>
          <p:cNvSpPr>
            <a:spLocks noGrp="1"/>
          </p:cNvSpPr>
          <p:nvPr>
            <p:ph type="title"/>
          </p:nvPr>
        </p:nvSpPr>
        <p:spPr>
          <a:xfrm>
            <a:off x="677334" y="304800"/>
            <a:ext cx="8596668" cy="1320800"/>
          </a:xfrm>
        </p:spPr>
        <p:txBody>
          <a:bodyPr>
            <a:noAutofit/>
          </a:bodyPr>
          <a:lstStyle/>
          <a:p>
            <a:pPr algn="ctr"/>
            <a:r>
              <a:rPr lang="en-US" sz="2400" dirty="0"/>
              <a:t>Task 3 : now as a group brainstorm and come up with how innovation, may come into a work environment, communicate with you assessor and he/she will write it below </a:t>
            </a:r>
            <a:endParaRPr lang="en-GB" sz="2400" dirty="0"/>
          </a:p>
        </p:txBody>
      </p:sp>
    </p:spTree>
    <p:controls>
      <mc:AlternateContent xmlns:mc="http://schemas.openxmlformats.org/markup-compatibility/2006">
        <mc:Choice xmlns:v="urn:schemas-microsoft-com:vml" Requires="v">
          <p:control spid="3074" name="TextBox1" r:id="rId2" imgW="8077320" imgH="4511160"/>
        </mc:Choice>
        <mc:Fallback>
          <p:control name="TextBox1" r:id="rId2" imgW="8077320" imgH="4511160">
            <p:pic>
              <p:nvPicPr>
                <p:cNvPr id="4" name="TextBox1">
                  <a:extLst>
                    <a:ext uri="{FF2B5EF4-FFF2-40B4-BE49-F238E27FC236}">
                      <a16:creationId xmlns:a16="http://schemas.microsoft.com/office/drawing/2014/main" id="{7EB69B51-E466-4304-87FC-A7D47CD5586E}"/>
                    </a:ext>
                  </a:extLst>
                </p:cNvPr>
                <p:cNvPicPr>
                  <a:picLocks/>
                </p:cNvPicPr>
                <p:nvPr/>
              </p:nvPicPr>
              <p:blipFill>
                <a:blip r:embed="rId4"/>
                <a:stretch>
                  <a:fillRect/>
                </a:stretch>
              </p:blipFill>
              <p:spPr>
                <a:xfrm>
                  <a:off x="762001" y="1835150"/>
                  <a:ext cx="8077200" cy="4508500"/>
                </a:xfrm>
                <a:prstGeom prst="rect">
                  <a:avLst/>
                </a:prstGeom>
              </p:spPr>
            </p:pic>
          </p:control>
        </mc:Fallback>
      </mc:AlternateContent>
    </p:controls>
    <p:extLst>
      <p:ext uri="{BB962C8B-B14F-4D97-AF65-F5344CB8AC3E}">
        <p14:creationId xmlns:p14="http://schemas.microsoft.com/office/powerpoint/2010/main" val="1363989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3E6F6-3582-4165-B2A5-79FCBB52BBEF}"/>
              </a:ext>
            </a:extLst>
          </p:cNvPr>
          <p:cNvSpPr>
            <a:spLocks noGrp="1"/>
          </p:cNvSpPr>
          <p:nvPr>
            <p:ph type="title"/>
          </p:nvPr>
        </p:nvSpPr>
        <p:spPr/>
        <p:txBody>
          <a:bodyPr/>
          <a:lstStyle/>
          <a:p>
            <a:r>
              <a:rPr lang="en-US" dirty="0"/>
              <a:t>Tasks completed</a:t>
            </a:r>
            <a:endParaRPr lang="en-GB" dirty="0"/>
          </a:p>
        </p:txBody>
      </p:sp>
      <p:sp>
        <p:nvSpPr>
          <p:cNvPr id="3" name="Content Placeholder 2">
            <a:extLst>
              <a:ext uri="{FF2B5EF4-FFF2-40B4-BE49-F238E27FC236}">
                <a16:creationId xmlns:a16="http://schemas.microsoft.com/office/drawing/2014/main" id="{34C5B183-46FA-442B-8B62-507F63A63A4A}"/>
              </a:ext>
            </a:extLst>
          </p:cNvPr>
          <p:cNvSpPr>
            <a:spLocks noGrp="1"/>
          </p:cNvSpPr>
          <p:nvPr>
            <p:ph idx="1"/>
          </p:nvPr>
        </p:nvSpPr>
        <p:spPr>
          <a:xfrm>
            <a:off x="677334" y="1570039"/>
            <a:ext cx="8596668" cy="1020761"/>
          </a:xfrm>
        </p:spPr>
        <p:txBody>
          <a:bodyPr/>
          <a:lstStyle/>
          <a:p>
            <a:pPr algn="ctr"/>
            <a:r>
              <a:rPr lang="en-US" dirty="0"/>
              <a:t>We do meta skills every single day working within tour job role. Meta Skills wouldn’t work without putting these practices in place.  </a:t>
            </a:r>
            <a:endParaRPr lang="en-GB" dirty="0"/>
          </a:p>
        </p:txBody>
      </p:sp>
      <p:pic>
        <p:nvPicPr>
          <p:cNvPr id="4" name="Picture 3">
            <a:extLst>
              <a:ext uri="{FF2B5EF4-FFF2-40B4-BE49-F238E27FC236}">
                <a16:creationId xmlns:a16="http://schemas.microsoft.com/office/drawing/2014/main" id="{8B8A0134-CFC6-447F-8AE1-43554870438B}"/>
              </a:ext>
            </a:extLst>
          </p:cNvPr>
          <p:cNvPicPr>
            <a:picLocks noChangeAspect="1"/>
          </p:cNvPicPr>
          <p:nvPr/>
        </p:nvPicPr>
        <p:blipFill rotWithShape="1">
          <a:blip r:embed="rId2"/>
          <a:srcRect l="47970" t="27222" r="16093" b="10972"/>
          <a:stretch/>
        </p:blipFill>
        <p:spPr>
          <a:xfrm>
            <a:off x="1790700" y="2590800"/>
            <a:ext cx="5410200" cy="4114800"/>
          </a:xfrm>
          <a:prstGeom prst="rect">
            <a:avLst/>
          </a:prstGeom>
        </p:spPr>
      </p:pic>
    </p:spTree>
    <p:extLst>
      <p:ext uri="{BB962C8B-B14F-4D97-AF65-F5344CB8AC3E}">
        <p14:creationId xmlns:p14="http://schemas.microsoft.com/office/powerpoint/2010/main" val="12514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D9450-7D9F-43D8-BFB8-C1A06D5F6618}"/>
              </a:ext>
            </a:extLst>
          </p:cNvPr>
          <p:cNvSpPr>
            <a:spLocks noGrp="1"/>
          </p:cNvSpPr>
          <p:nvPr>
            <p:ph type="title"/>
          </p:nvPr>
        </p:nvSpPr>
        <p:spPr/>
        <p:txBody>
          <a:bodyPr/>
          <a:lstStyle/>
          <a:p>
            <a:pPr algn="ctr"/>
            <a:r>
              <a:rPr lang="en-US" dirty="0"/>
              <a:t>What are Meta skills?</a:t>
            </a:r>
            <a:endParaRPr lang="en-GB" dirty="0"/>
          </a:p>
        </p:txBody>
      </p:sp>
      <p:sp>
        <p:nvSpPr>
          <p:cNvPr id="3" name="Content Placeholder 2">
            <a:extLst>
              <a:ext uri="{FF2B5EF4-FFF2-40B4-BE49-F238E27FC236}">
                <a16:creationId xmlns:a16="http://schemas.microsoft.com/office/drawing/2014/main" id="{C11E0F27-8234-426A-934F-40412F26E06C}"/>
              </a:ext>
            </a:extLst>
          </p:cNvPr>
          <p:cNvSpPr>
            <a:spLocks noGrp="1"/>
          </p:cNvSpPr>
          <p:nvPr>
            <p:ph idx="1"/>
          </p:nvPr>
        </p:nvSpPr>
        <p:spPr/>
        <p:txBody>
          <a:bodyPr>
            <a:normAutofit/>
          </a:bodyPr>
          <a:lstStyle/>
          <a:p>
            <a:pPr marL="0" indent="0" algn="ctr">
              <a:buNone/>
            </a:pPr>
            <a:r>
              <a:rPr lang="en-US" sz="3600" dirty="0"/>
              <a:t>Skills that enable individuals to excel in the future for consideration and use by policy makers, education and skills providers and bodies, employers and anyone with an interest in skills development.</a:t>
            </a:r>
            <a:endParaRPr lang="en-GB" sz="3600" dirty="0"/>
          </a:p>
        </p:txBody>
      </p:sp>
    </p:spTree>
    <p:extLst>
      <p:ext uri="{BB962C8B-B14F-4D97-AF65-F5344CB8AC3E}">
        <p14:creationId xmlns:p14="http://schemas.microsoft.com/office/powerpoint/2010/main" val="2134127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CB26-C7E2-4BA8-9680-32CD6DF69479}"/>
              </a:ext>
            </a:extLst>
          </p:cNvPr>
          <p:cNvSpPr>
            <a:spLocks noGrp="1"/>
          </p:cNvSpPr>
          <p:nvPr>
            <p:ph type="title"/>
          </p:nvPr>
        </p:nvSpPr>
        <p:spPr/>
        <p:txBody>
          <a:bodyPr/>
          <a:lstStyle/>
          <a:p>
            <a:pPr algn="ctr"/>
            <a:r>
              <a:rPr lang="en-US" dirty="0"/>
              <a:t>The skills have been classified under three headings</a:t>
            </a:r>
            <a:endParaRPr lang="en-GB" dirty="0"/>
          </a:p>
        </p:txBody>
      </p:sp>
      <p:sp>
        <p:nvSpPr>
          <p:cNvPr id="3" name="Content Placeholder 2">
            <a:extLst>
              <a:ext uri="{FF2B5EF4-FFF2-40B4-BE49-F238E27FC236}">
                <a16:creationId xmlns:a16="http://schemas.microsoft.com/office/drawing/2014/main" id="{97B38F67-CA52-4473-83BE-A5C3AD5C484F}"/>
              </a:ext>
            </a:extLst>
          </p:cNvPr>
          <p:cNvSpPr>
            <a:spLocks noGrp="1"/>
          </p:cNvSpPr>
          <p:nvPr>
            <p:ph idx="1"/>
          </p:nvPr>
        </p:nvSpPr>
        <p:spPr/>
        <p:txBody>
          <a:bodyPr>
            <a:normAutofit/>
          </a:bodyPr>
          <a:lstStyle/>
          <a:p>
            <a:pPr algn="ctr"/>
            <a:r>
              <a:rPr lang="en-US" sz="3200" dirty="0"/>
              <a:t>Self management: Manage the now </a:t>
            </a:r>
          </a:p>
          <a:p>
            <a:pPr marL="0" indent="0" algn="ctr">
              <a:buNone/>
            </a:pPr>
            <a:endParaRPr lang="en-US" sz="3200" dirty="0"/>
          </a:p>
          <a:p>
            <a:pPr algn="ctr"/>
            <a:r>
              <a:rPr lang="en-US" sz="3200" dirty="0"/>
              <a:t> Social intelligence: Connect with the world</a:t>
            </a:r>
          </a:p>
          <a:p>
            <a:pPr marL="0" indent="0" algn="ctr">
              <a:buNone/>
            </a:pPr>
            <a:r>
              <a:rPr lang="en-US" sz="3200" dirty="0"/>
              <a:t> </a:t>
            </a:r>
          </a:p>
          <a:p>
            <a:pPr algn="ctr"/>
            <a:r>
              <a:rPr lang="en-US" sz="3200" dirty="0"/>
              <a:t> Innovation: Create our own change</a:t>
            </a:r>
          </a:p>
          <a:p>
            <a:pPr marL="0" indent="0" algn="ctr">
              <a:buNone/>
            </a:pPr>
            <a:endParaRPr lang="en-GB" sz="3200" dirty="0"/>
          </a:p>
        </p:txBody>
      </p:sp>
    </p:spTree>
    <p:extLst>
      <p:ext uri="{BB962C8B-B14F-4D97-AF65-F5344CB8AC3E}">
        <p14:creationId xmlns:p14="http://schemas.microsoft.com/office/powerpoint/2010/main" val="2792742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35F8E-8C5D-4F45-B210-A68680FF1C9E}"/>
              </a:ext>
            </a:extLst>
          </p:cNvPr>
          <p:cNvSpPr>
            <a:spLocks noGrp="1"/>
          </p:cNvSpPr>
          <p:nvPr>
            <p:ph type="title"/>
          </p:nvPr>
        </p:nvSpPr>
        <p:spPr>
          <a:xfrm>
            <a:off x="677334" y="315678"/>
            <a:ext cx="8596668" cy="1320800"/>
          </a:xfrm>
        </p:spPr>
        <p:txBody>
          <a:bodyPr>
            <a:normAutofit/>
          </a:bodyPr>
          <a:lstStyle/>
          <a:p>
            <a:pPr algn="ctr"/>
            <a:r>
              <a:rPr lang="en-US" sz="4800" dirty="0"/>
              <a:t>Self Management </a:t>
            </a:r>
            <a:r>
              <a:rPr lang="en-US" sz="3100" dirty="0"/>
              <a:t>: </a:t>
            </a:r>
            <a:r>
              <a:rPr lang="en-US" sz="2800" dirty="0"/>
              <a:t>manage the now</a:t>
            </a:r>
            <a:endParaRPr lang="en-GB" sz="2800" dirty="0"/>
          </a:p>
        </p:txBody>
      </p:sp>
      <p:sp>
        <p:nvSpPr>
          <p:cNvPr id="3" name="Content Placeholder 2">
            <a:extLst>
              <a:ext uri="{FF2B5EF4-FFF2-40B4-BE49-F238E27FC236}">
                <a16:creationId xmlns:a16="http://schemas.microsoft.com/office/drawing/2014/main" id="{24F77441-FB92-43FE-9C3C-49140BA280C9}"/>
              </a:ext>
            </a:extLst>
          </p:cNvPr>
          <p:cNvSpPr>
            <a:spLocks noGrp="1"/>
          </p:cNvSpPr>
          <p:nvPr>
            <p:ph idx="1"/>
          </p:nvPr>
        </p:nvSpPr>
        <p:spPr>
          <a:xfrm>
            <a:off x="677334" y="1306556"/>
            <a:ext cx="8596668" cy="5235766"/>
          </a:xfrm>
        </p:spPr>
        <p:txBody>
          <a:bodyPr>
            <a:normAutofit/>
          </a:bodyPr>
          <a:lstStyle/>
          <a:p>
            <a:r>
              <a:rPr lang="en-US" sz="3200" dirty="0">
                <a:solidFill>
                  <a:srgbClr val="204B60"/>
                </a:solidFill>
              </a:rPr>
              <a:t> Focusing</a:t>
            </a:r>
          </a:p>
          <a:p>
            <a:pPr marL="0" indent="0">
              <a:buNone/>
            </a:pPr>
            <a:r>
              <a:rPr lang="en-US" sz="1600" dirty="0"/>
              <a:t>Sorting The ability to sort information into categories and to understand the relationship between information</a:t>
            </a:r>
          </a:p>
          <a:p>
            <a:pPr marL="0" indent="0">
              <a:buNone/>
            </a:pPr>
            <a:r>
              <a:rPr lang="en-US" sz="1600" dirty="0"/>
              <a:t> Attention The ability to focus on the present and deflect/avoid distractions </a:t>
            </a:r>
          </a:p>
          <a:p>
            <a:pPr marL="0" indent="0">
              <a:buNone/>
            </a:pPr>
            <a:r>
              <a:rPr lang="en-US" sz="1600" dirty="0"/>
              <a:t>Filtering The ability to filter out non-essential information and focus on the essential problem at hand</a:t>
            </a:r>
            <a:endParaRPr lang="en-US" sz="1600" dirty="0">
              <a:solidFill>
                <a:srgbClr val="204B60"/>
              </a:solidFill>
            </a:endParaRPr>
          </a:p>
          <a:p>
            <a:r>
              <a:rPr lang="en-US" sz="3200" dirty="0">
                <a:solidFill>
                  <a:srgbClr val="204B60"/>
                </a:solidFill>
              </a:rPr>
              <a:t> Integrity </a:t>
            </a:r>
          </a:p>
          <a:p>
            <a:pPr marL="0" indent="0">
              <a:buNone/>
            </a:pPr>
            <a:r>
              <a:rPr lang="en-US" sz="1600" dirty="0"/>
              <a:t>Self awareness (reflexivity) The ability to understand and manage emotions, strengths, belief systems and limitations, and the effects of these on behavior’s and the way they impact on others</a:t>
            </a:r>
          </a:p>
          <a:p>
            <a:pPr marL="0" indent="0">
              <a:buNone/>
            </a:pPr>
            <a:r>
              <a:rPr lang="en-US" sz="1600" dirty="0"/>
              <a:t> Ethics Being aware of and acting upon personal values and principles </a:t>
            </a:r>
          </a:p>
          <a:p>
            <a:pPr marL="0" indent="0">
              <a:buNone/>
            </a:pPr>
            <a:r>
              <a:rPr lang="en-US" sz="1600" dirty="0"/>
              <a:t>Self control The ability to exercise control over your own impulses, emotions and desires</a:t>
            </a:r>
          </a:p>
          <a:p>
            <a:endParaRPr lang="en-GB" sz="3200" dirty="0"/>
          </a:p>
        </p:txBody>
      </p:sp>
    </p:spTree>
    <p:extLst>
      <p:ext uri="{BB962C8B-B14F-4D97-AF65-F5344CB8AC3E}">
        <p14:creationId xmlns:p14="http://schemas.microsoft.com/office/powerpoint/2010/main" val="82122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9F269-E62A-47D5-B4E5-E22986B005C8}"/>
              </a:ext>
            </a:extLst>
          </p:cNvPr>
          <p:cNvSpPr>
            <a:spLocks noGrp="1"/>
          </p:cNvSpPr>
          <p:nvPr>
            <p:ph type="title"/>
          </p:nvPr>
        </p:nvSpPr>
        <p:spPr>
          <a:xfrm>
            <a:off x="677334" y="0"/>
            <a:ext cx="8596668" cy="1320800"/>
          </a:xfrm>
        </p:spPr>
        <p:txBody>
          <a:bodyPr/>
          <a:lstStyle/>
          <a:p>
            <a:r>
              <a:rPr lang="en-US" dirty="0"/>
              <a:t>Self Management </a:t>
            </a:r>
            <a:r>
              <a:rPr lang="en-US" sz="2000" dirty="0"/>
              <a:t>: </a:t>
            </a:r>
            <a:r>
              <a:rPr lang="en-US" sz="1800" dirty="0"/>
              <a:t>manage the now</a:t>
            </a:r>
            <a:endParaRPr lang="en-GB" dirty="0"/>
          </a:p>
        </p:txBody>
      </p:sp>
      <p:sp>
        <p:nvSpPr>
          <p:cNvPr id="3" name="Content Placeholder 2">
            <a:extLst>
              <a:ext uri="{FF2B5EF4-FFF2-40B4-BE49-F238E27FC236}">
                <a16:creationId xmlns:a16="http://schemas.microsoft.com/office/drawing/2014/main" id="{CC794323-2806-4F80-9BDD-0D016FB656EF}"/>
              </a:ext>
            </a:extLst>
          </p:cNvPr>
          <p:cNvSpPr>
            <a:spLocks noGrp="1"/>
          </p:cNvSpPr>
          <p:nvPr>
            <p:ph idx="1"/>
          </p:nvPr>
        </p:nvSpPr>
        <p:spPr>
          <a:xfrm>
            <a:off x="677334" y="865414"/>
            <a:ext cx="8596668" cy="5747657"/>
          </a:xfrm>
        </p:spPr>
        <p:txBody>
          <a:bodyPr>
            <a:normAutofit fontScale="85000" lnSpcReduction="10000"/>
          </a:bodyPr>
          <a:lstStyle/>
          <a:p>
            <a:r>
              <a:rPr lang="en-US" dirty="0">
                <a:solidFill>
                  <a:srgbClr val="204B60"/>
                </a:solidFill>
              </a:rPr>
              <a:t> Adapting </a:t>
            </a:r>
          </a:p>
          <a:p>
            <a:pPr marL="0" indent="0">
              <a:buNone/>
            </a:pPr>
            <a:r>
              <a:rPr lang="en-US" dirty="0"/>
              <a:t>Openness Being open to new ideas and approaches – having a growth mindset </a:t>
            </a:r>
          </a:p>
          <a:p>
            <a:pPr marL="0" indent="0">
              <a:buNone/>
            </a:pPr>
            <a:r>
              <a:rPr lang="en-US" dirty="0"/>
              <a:t>Critical reflection The ability to critically reflect on new knowledge and experiences in order to gain a deeper understanding, embed and extend learning </a:t>
            </a:r>
          </a:p>
          <a:p>
            <a:pPr marL="0" indent="0">
              <a:buNone/>
            </a:pPr>
            <a:r>
              <a:rPr lang="en-US" dirty="0"/>
              <a:t>Adaptability Flexibility when handling the unexpected, adapting to circumstances as they arise </a:t>
            </a:r>
          </a:p>
          <a:p>
            <a:pPr marL="0" indent="0">
              <a:buNone/>
            </a:pPr>
            <a:r>
              <a:rPr lang="en-US" dirty="0"/>
              <a:t>Self-learning The ability to self educate without the guidance of others</a:t>
            </a:r>
          </a:p>
          <a:p>
            <a:pPr marL="0" indent="0">
              <a:buNone/>
            </a:pPr>
            <a:r>
              <a:rPr lang="en-US" dirty="0"/>
              <a:t> Resilience Ability to respond positively</a:t>
            </a:r>
            <a:endParaRPr lang="en-US" dirty="0">
              <a:solidFill>
                <a:srgbClr val="204B60"/>
              </a:solidFill>
            </a:endParaRPr>
          </a:p>
          <a:p>
            <a:r>
              <a:rPr lang="en-US" dirty="0">
                <a:solidFill>
                  <a:srgbClr val="204B60"/>
                </a:solidFill>
              </a:rPr>
              <a:t> Initiative  </a:t>
            </a:r>
          </a:p>
          <a:p>
            <a:pPr marL="0" indent="0">
              <a:buNone/>
            </a:pPr>
            <a:r>
              <a:rPr lang="en-US" dirty="0"/>
              <a:t>Courage The ability to manage and overcome fear in order to take action</a:t>
            </a:r>
          </a:p>
          <a:p>
            <a:pPr marL="0" indent="0">
              <a:buNone/>
            </a:pPr>
            <a:r>
              <a:rPr lang="en-US" dirty="0"/>
              <a:t> Independent thinking The ability to think for one’s self and trust one’s own judgement </a:t>
            </a:r>
          </a:p>
          <a:p>
            <a:pPr marL="0" indent="0">
              <a:buNone/>
            </a:pPr>
            <a:r>
              <a:rPr lang="en-US" dirty="0"/>
              <a:t>Risk taking Doing something that involves danger or risk in order to achieve a goal</a:t>
            </a:r>
          </a:p>
          <a:p>
            <a:pPr marL="0" indent="0">
              <a:buNone/>
            </a:pPr>
            <a:r>
              <a:rPr lang="en-US" dirty="0"/>
              <a:t> Decision making The act of making a considered choice after appropriately using intuition and careful thought </a:t>
            </a:r>
          </a:p>
          <a:p>
            <a:pPr marL="0" indent="0">
              <a:buNone/>
            </a:pPr>
            <a:r>
              <a:rPr lang="en-US" dirty="0"/>
              <a:t>Self belief A feeling of trust in one’s abilities, qualities and judgement</a:t>
            </a:r>
          </a:p>
          <a:p>
            <a:pPr marL="0" indent="0">
              <a:buNone/>
            </a:pPr>
            <a:r>
              <a:rPr lang="en-US" dirty="0"/>
              <a:t> Self motivation The ability to act without influence or encouragement from others</a:t>
            </a:r>
          </a:p>
          <a:p>
            <a:pPr marL="0" indent="0">
              <a:buNone/>
            </a:pPr>
            <a:r>
              <a:rPr lang="en-US" dirty="0"/>
              <a:t> Responsibility The ability to follow through on commitments, be proactive and take responsibility</a:t>
            </a:r>
          </a:p>
          <a:p>
            <a:pPr marL="0" indent="0">
              <a:buNone/>
            </a:pPr>
            <a:r>
              <a:rPr lang="en-US" dirty="0"/>
              <a:t> Enterprising Willingness to take risks, show initiative and undertake new ventures</a:t>
            </a:r>
            <a:endParaRPr lang="en-US" dirty="0">
              <a:solidFill>
                <a:srgbClr val="204B60"/>
              </a:solidFill>
            </a:endParaRPr>
          </a:p>
          <a:p>
            <a:endParaRPr lang="en-GB" dirty="0"/>
          </a:p>
        </p:txBody>
      </p:sp>
    </p:spTree>
    <p:extLst>
      <p:ext uri="{BB962C8B-B14F-4D97-AF65-F5344CB8AC3E}">
        <p14:creationId xmlns:p14="http://schemas.microsoft.com/office/powerpoint/2010/main" val="887014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5BD0D-2982-4464-B06D-EA4DAD6E522E}"/>
              </a:ext>
            </a:extLst>
          </p:cNvPr>
          <p:cNvSpPr>
            <a:spLocks noGrp="1"/>
          </p:cNvSpPr>
          <p:nvPr>
            <p:ph type="title"/>
          </p:nvPr>
        </p:nvSpPr>
        <p:spPr/>
        <p:txBody>
          <a:bodyPr>
            <a:normAutofit fontScale="90000"/>
          </a:bodyPr>
          <a:lstStyle/>
          <a:p>
            <a:pPr algn="ctr"/>
            <a:r>
              <a:rPr lang="en-US" sz="2400" dirty="0"/>
              <a:t>Task 1: now as a group brainstorm and come up with how self – management, may come into a work environment, communicate with you assessor and he/she will write it below </a:t>
            </a:r>
            <a:endParaRPr lang="en-GB" sz="2400" dirty="0"/>
          </a:p>
        </p:txBody>
      </p:sp>
      <p:sp>
        <p:nvSpPr>
          <p:cNvPr id="4" name="TextBox 3">
            <a:extLst>
              <a:ext uri="{FF2B5EF4-FFF2-40B4-BE49-F238E27FC236}">
                <a16:creationId xmlns:a16="http://schemas.microsoft.com/office/drawing/2014/main" id="{A7E19B58-166D-4C24-9BF9-3AF2AE21C844}"/>
              </a:ext>
            </a:extLst>
          </p:cNvPr>
          <p:cNvSpPr txBox="1"/>
          <p:nvPr/>
        </p:nvSpPr>
        <p:spPr>
          <a:xfrm>
            <a:off x="677334" y="2552700"/>
            <a:ext cx="8276166" cy="3409950"/>
          </a:xfrm>
          <a:prstGeom prst="rect">
            <a:avLst/>
          </a:prstGeom>
          <a:noFill/>
        </p:spPr>
        <p:txBody>
          <a:bodyPr wrap="square" rtlCol="0">
            <a:spAutoFit/>
          </a:bodyPr>
          <a:lstStyle/>
          <a:p>
            <a:endParaRPr lang="en-GB" dirty="0"/>
          </a:p>
        </p:txBody>
      </p:sp>
    </p:spTree>
    <p:controls>
      <mc:AlternateContent xmlns:mc="http://schemas.openxmlformats.org/markup-compatibility/2006">
        <mc:Choice xmlns:v="urn:schemas-microsoft-com:vml" Requires="v">
          <p:control spid="1026" name="TextBox1" r:id="rId2" imgW="8077320" imgH="4221360"/>
        </mc:Choice>
        <mc:Fallback>
          <p:control name="TextBox1" r:id="rId2" imgW="8077320" imgH="4221360">
            <p:pic>
              <p:nvPicPr>
                <p:cNvPr id="5" name="TextBox1">
                  <a:extLst>
                    <a:ext uri="{FF2B5EF4-FFF2-40B4-BE49-F238E27FC236}">
                      <a16:creationId xmlns:a16="http://schemas.microsoft.com/office/drawing/2014/main" id="{B2C06E36-21B5-4726-BE22-A20DE0F2AA58}"/>
                    </a:ext>
                  </a:extLst>
                </p:cNvPr>
                <p:cNvPicPr>
                  <a:picLocks/>
                </p:cNvPicPr>
                <p:nvPr/>
              </p:nvPicPr>
              <p:blipFill>
                <a:blip r:embed="rId4"/>
                <a:stretch>
                  <a:fillRect/>
                </a:stretch>
              </p:blipFill>
              <p:spPr>
                <a:xfrm>
                  <a:off x="876301" y="2125662"/>
                  <a:ext cx="8077200" cy="4217988"/>
                </a:xfrm>
                <a:prstGeom prst="rect">
                  <a:avLst/>
                </a:prstGeom>
              </p:spPr>
            </p:pic>
          </p:control>
        </mc:Fallback>
      </mc:AlternateContent>
    </p:controls>
    <p:extLst>
      <p:ext uri="{BB962C8B-B14F-4D97-AF65-F5344CB8AC3E}">
        <p14:creationId xmlns:p14="http://schemas.microsoft.com/office/powerpoint/2010/main" val="40131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A5213-0582-45E7-B183-5D23DBAA0CEB}"/>
              </a:ext>
            </a:extLst>
          </p:cNvPr>
          <p:cNvSpPr>
            <a:spLocks noGrp="1"/>
          </p:cNvSpPr>
          <p:nvPr>
            <p:ph type="title"/>
          </p:nvPr>
        </p:nvSpPr>
        <p:spPr>
          <a:xfrm>
            <a:off x="473529" y="179613"/>
            <a:ext cx="8816802" cy="1320800"/>
          </a:xfrm>
        </p:spPr>
        <p:txBody>
          <a:bodyPr>
            <a:normAutofit/>
          </a:bodyPr>
          <a:lstStyle/>
          <a:p>
            <a:pPr algn="ctr"/>
            <a:r>
              <a:rPr lang="en-US" sz="4800" dirty="0"/>
              <a:t>Social intelligence:</a:t>
            </a:r>
            <a:r>
              <a:rPr lang="en-US" sz="3100" dirty="0"/>
              <a:t> </a:t>
            </a:r>
            <a:r>
              <a:rPr lang="en-US" sz="2800" dirty="0"/>
              <a:t>Connect with the world</a:t>
            </a:r>
            <a:endParaRPr lang="en-GB" sz="2800" dirty="0"/>
          </a:p>
        </p:txBody>
      </p:sp>
      <p:sp>
        <p:nvSpPr>
          <p:cNvPr id="3" name="Content Placeholder 2">
            <a:extLst>
              <a:ext uri="{FF2B5EF4-FFF2-40B4-BE49-F238E27FC236}">
                <a16:creationId xmlns:a16="http://schemas.microsoft.com/office/drawing/2014/main" id="{94DE0D8E-AB79-4573-9303-3CBA9BC324FD}"/>
              </a:ext>
            </a:extLst>
          </p:cNvPr>
          <p:cNvSpPr>
            <a:spLocks noGrp="1"/>
          </p:cNvSpPr>
          <p:nvPr>
            <p:ph idx="1"/>
          </p:nvPr>
        </p:nvSpPr>
        <p:spPr>
          <a:xfrm>
            <a:off x="473529" y="1500412"/>
            <a:ext cx="9038166" cy="5357587"/>
          </a:xfrm>
        </p:spPr>
        <p:txBody>
          <a:bodyPr>
            <a:normAutofit fontScale="92500" lnSpcReduction="10000"/>
          </a:bodyPr>
          <a:lstStyle/>
          <a:p>
            <a:r>
              <a:rPr lang="en-US" sz="3200" dirty="0"/>
              <a:t> </a:t>
            </a:r>
            <a:r>
              <a:rPr lang="en-US" sz="3200" dirty="0">
                <a:solidFill>
                  <a:srgbClr val="522B55"/>
                </a:solidFill>
              </a:rPr>
              <a:t>Communicating</a:t>
            </a:r>
          </a:p>
          <a:p>
            <a:pPr marL="0" indent="0">
              <a:buNone/>
            </a:pPr>
            <a:r>
              <a:rPr lang="en-US" sz="2300" dirty="0"/>
              <a:t>Receiving information Understanding and mentally processing verbal or written communication </a:t>
            </a:r>
          </a:p>
          <a:p>
            <a:pPr marL="0" indent="0">
              <a:buNone/>
            </a:pPr>
            <a:r>
              <a:rPr lang="en-US" sz="2300" dirty="0"/>
              <a:t>Listening The ability to actively understand information provided by the speaker, and display interest in the topic discussed</a:t>
            </a:r>
          </a:p>
          <a:p>
            <a:pPr marL="0" indent="0">
              <a:buNone/>
            </a:pPr>
            <a:r>
              <a:rPr lang="en-US" sz="2300" dirty="0"/>
              <a:t> Giving information Giving written or verbal communication in a way that can be best understood by those receiving the communication</a:t>
            </a:r>
          </a:p>
          <a:p>
            <a:pPr marL="0" indent="0">
              <a:buNone/>
            </a:pPr>
            <a:r>
              <a:rPr lang="en-US" sz="2300" dirty="0"/>
              <a:t> Storytelling The ability to tell stories that persuade, motivate and/or inspire as well as bringing the sharing of knowledge to life through examples and illustrations </a:t>
            </a:r>
            <a:endParaRPr lang="en-US" sz="2300" dirty="0">
              <a:solidFill>
                <a:srgbClr val="522B55"/>
              </a:solidFill>
            </a:endParaRPr>
          </a:p>
          <a:p>
            <a:r>
              <a:rPr lang="en-US" sz="3200" dirty="0">
                <a:solidFill>
                  <a:srgbClr val="522B55"/>
                </a:solidFill>
              </a:rPr>
              <a:t> Feeling</a:t>
            </a:r>
          </a:p>
          <a:p>
            <a:pPr marL="0" indent="0">
              <a:buNone/>
            </a:pPr>
            <a:r>
              <a:rPr lang="en-US" sz="2200" dirty="0"/>
              <a:t>Empathy The ability to take the perspective of others in order to understand their feelings and motivations </a:t>
            </a:r>
          </a:p>
          <a:p>
            <a:pPr marL="0" indent="0">
              <a:buNone/>
            </a:pPr>
            <a:r>
              <a:rPr lang="en-US" sz="2200" dirty="0"/>
              <a:t>Social conscience A sense of responsibility and concern for wider society</a:t>
            </a:r>
            <a:endParaRPr lang="en-US" sz="2200" dirty="0">
              <a:solidFill>
                <a:srgbClr val="522B55"/>
              </a:solidFill>
            </a:endParaRPr>
          </a:p>
        </p:txBody>
      </p:sp>
    </p:spTree>
    <p:extLst>
      <p:ext uri="{BB962C8B-B14F-4D97-AF65-F5344CB8AC3E}">
        <p14:creationId xmlns:p14="http://schemas.microsoft.com/office/powerpoint/2010/main" val="2848729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E3711-737F-4411-9B00-A193262A4559}"/>
              </a:ext>
            </a:extLst>
          </p:cNvPr>
          <p:cNvSpPr>
            <a:spLocks noGrp="1"/>
          </p:cNvSpPr>
          <p:nvPr>
            <p:ph type="title"/>
          </p:nvPr>
        </p:nvSpPr>
        <p:spPr>
          <a:xfrm>
            <a:off x="579360" y="397323"/>
            <a:ext cx="8596668" cy="1320800"/>
          </a:xfrm>
        </p:spPr>
        <p:txBody>
          <a:bodyPr>
            <a:normAutofit fontScale="90000"/>
          </a:bodyPr>
          <a:lstStyle/>
          <a:p>
            <a:r>
              <a:rPr lang="en-US" sz="5400" dirty="0"/>
              <a:t>Social intelligence:</a:t>
            </a:r>
            <a:r>
              <a:rPr lang="en-US" dirty="0"/>
              <a:t> </a:t>
            </a:r>
            <a:r>
              <a:rPr lang="en-US" sz="3100" dirty="0"/>
              <a:t>Connect with the world</a:t>
            </a:r>
            <a:endParaRPr lang="en-GB" sz="3100" dirty="0"/>
          </a:p>
        </p:txBody>
      </p:sp>
      <p:sp>
        <p:nvSpPr>
          <p:cNvPr id="3" name="Content Placeholder 2">
            <a:extLst>
              <a:ext uri="{FF2B5EF4-FFF2-40B4-BE49-F238E27FC236}">
                <a16:creationId xmlns:a16="http://schemas.microsoft.com/office/drawing/2014/main" id="{9541D147-90EA-4166-8A3B-A74CCEB0B884}"/>
              </a:ext>
            </a:extLst>
          </p:cNvPr>
          <p:cNvSpPr>
            <a:spLocks noGrp="1"/>
          </p:cNvSpPr>
          <p:nvPr>
            <p:ph idx="1"/>
          </p:nvPr>
        </p:nvSpPr>
        <p:spPr>
          <a:xfrm>
            <a:off x="579360" y="1600200"/>
            <a:ext cx="8596668" cy="5029200"/>
          </a:xfrm>
        </p:spPr>
        <p:txBody>
          <a:bodyPr>
            <a:normAutofit fontScale="85000" lnSpcReduction="10000"/>
          </a:bodyPr>
          <a:lstStyle/>
          <a:p>
            <a:r>
              <a:rPr lang="en-US" dirty="0">
                <a:solidFill>
                  <a:srgbClr val="522B55"/>
                </a:solidFill>
              </a:rPr>
              <a:t> Collaborating</a:t>
            </a:r>
          </a:p>
          <a:p>
            <a:pPr marL="0" indent="0">
              <a:buNone/>
            </a:pPr>
            <a:r>
              <a:rPr lang="en-US" dirty="0"/>
              <a:t>Relationship building The ability to identify and initiate connections and to develop and maintain them in a way that is of mutual benefit to both one’s self and others </a:t>
            </a:r>
          </a:p>
          <a:p>
            <a:pPr marL="0" indent="0">
              <a:buNone/>
            </a:pPr>
            <a:r>
              <a:rPr lang="en-US" dirty="0"/>
              <a:t>Teamworking and collaboration Working with others toward shared goals. Creating group synergy in pursuing collective goals</a:t>
            </a:r>
          </a:p>
          <a:p>
            <a:pPr marL="0" indent="0">
              <a:buNone/>
            </a:pPr>
            <a:r>
              <a:rPr lang="en-US" dirty="0"/>
              <a:t> Social perceptiveness Being aware of others’ reactions and understanding why they react as they do</a:t>
            </a:r>
          </a:p>
          <a:p>
            <a:pPr marL="0" indent="0">
              <a:buNone/>
            </a:pPr>
            <a:r>
              <a:rPr lang="en-US" dirty="0"/>
              <a:t> Global and cross cultural competence The ability to operate in different cultural settings</a:t>
            </a:r>
            <a:r>
              <a:rPr lang="en-US" dirty="0">
                <a:solidFill>
                  <a:srgbClr val="522B55"/>
                </a:solidFill>
              </a:rPr>
              <a:t> </a:t>
            </a:r>
          </a:p>
          <a:p>
            <a:r>
              <a:rPr lang="en-US" dirty="0">
                <a:solidFill>
                  <a:srgbClr val="522B55"/>
                </a:solidFill>
              </a:rPr>
              <a:t> Leading </a:t>
            </a:r>
            <a:endParaRPr lang="en-GB" dirty="0">
              <a:solidFill>
                <a:srgbClr val="522B55"/>
              </a:solidFill>
            </a:endParaRPr>
          </a:p>
          <a:p>
            <a:pPr marL="0" indent="0">
              <a:buNone/>
            </a:pPr>
            <a:r>
              <a:rPr lang="en-US" dirty="0"/>
              <a:t>Inspiring others The ability to </a:t>
            </a:r>
            <a:r>
              <a:rPr lang="en-US" dirty="0" err="1"/>
              <a:t>energise</a:t>
            </a:r>
            <a:r>
              <a:rPr lang="en-US" dirty="0"/>
              <a:t> and create a sense of direction, purpose, excitement and momentum </a:t>
            </a:r>
          </a:p>
          <a:p>
            <a:pPr marL="0" indent="0">
              <a:buNone/>
            </a:pPr>
            <a:r>
              <a:rPr lang="en-US" dirty="0"/>
              <a:t>Influencing Working to gain the agreement of others to a particular course of action</a:t>
            </a:r>
          </a:p>
          <a:p>
            <a:pPr marL="0" indent="0">
              <a:buNone/>
            </a:pPr>
            <a:r>
              <a:rPr lang="en-US" dirty="0"/>
              <a:t> Motivating others Encouraging others to achieve goals, accomplish tasks, and complete objectives </a:t>
            </a:r>
          </a:p>
          <a:p>
            <a:pPr marL="0" indent="0">
              <a:buNone/>
            </a:pPr>
            <a:r>
              <a:rPr lang="en-US" dirty="0"/>
              <a:t>Developing others The ability to coach and constructively review the work of others to improve and advance their skills, knowledge and performance level </a:t>
            </a:r>
          </a:p>
          <a:p>
            <a:pPr marL="0" indent="0">
              <a:buNone/>
            </a:pPr>
            <a:r>
              <a:rPr lang="en-US" dirty="0"/>
              <a:t>Change catalyst Having the ability to ignite change</a:t>
            </a:r>
            <a:endParaRPr lang="en-GB" dirty="0"/>
          </a:p>
        </p:txBody>
      </p:sp>
    </p:spTree>
    <p:extLst>
      <p:ext uri="{BB962C8B-B14F-4D97-AF65-F5344CB8AC3E}">
        <p14:creationId xmlns:p14="http://schemas.microsoft.com/office/powerpoint/2010/main" val="3662597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C94DA-1839-4B95-919B-42B518E5F719}"/>
              </a:ext>
            </a:extLst>
          </p:cNvPr>
          <p:cNvSpPr>
            <a:spLocks noGrp="1"/>
          </p:cNvSpPr>
          <p:nvPr>
            <p:ph type="title"/>
          </p:nvPr>
        </p:nvSpPr>
        <p:spPr/>
        <p:txBody>
          <a:bodyPr>
            <a:normAutofit fontScale="90000"/>
          </a:bodyPr>
          <a:lstStyle/>
          <a:p>
            <a:pPr algn="ctr"/>
            <a:r>
              <a:rPr lang="en-US" sz="2400" dirty="0"/>
              <a:t>Task 2: now as a group brainstorm and come up with how social intelligence, may come into a work environment, communicate with you assessor and he/she will write it below </a:t>
            </a:r>
            <a:endParaRPr lang="en-GB" sz="2400" dirty="0"/>
          </a:p>
        </p:txBody>
      </p:sp>
    </p:spTree>
    <p:controls>
      <mc:AlternateContent xmlns:mc="http://schemas.openxmlformats.org/markup-compatibility/2006">
        <mc:Choice xmlns:v="urn:schemas-microsoft-com:vml" Requires="v">
          <p:control spid="2050" name="TextBox1" r:id="rId2" imgW="8077320" imgH="4511160"/>
        </mc:Choice>
        <mc:Fallback>
          <p:control name="TextBox1" r:id="rId2" imgW="8077320" imgH="4511160">
            <p:pic>
              <p:nvPicPr>
                <p:cNvPr id="5" name="TextBox1">
                  <a:extLst>
                    <a:ext uri="{FF2B5EF4-FFF2-40B4-BE49-F238E27FC236}">
                      <a16:creationId xmlns:a16="http://schemas.microsoft.com/office/drawing/2014/main" id="{96BDA812-8934-4348-A96E-F2A346552497}"/>
                    </a:ext>
                  </a:extLst>
                </p:cNvPr>
                <p:cNvPicPr>
                  <a:picLocks/>
                </p:cNvPicPr>
                <p:nvPr/>
              </p:nvPicPr>
              <p:blipFill>
                <a:blip r:embed="rId4"/>
                <a:stretch>
                  <a:fillRect/>
                </a:stretch>
              </p:blipFill>
              <p:spPr>
                <a:xfrm>
                  <a:off x="857251" y="1987550"/>
                  <a:ext cx="8077200" cy="4508500"/>
                </a:xfrm>
                <a:prstGeom prst="rect">
                  <a:avLst/>
                </a:prstGeom>
              </p:spPr>
            </p:pic>
          </p:control>
        </mc:Fallback>
      </mc:AlternateContent>
    </p:controls>
    <p:extLst>
      <p:ext uri="{BB962C8B-B14F-4D97-AF65-F5344CB8AC3E}">
        <p14:creationId xmlns:p14="http://schemas.microsoft.com/office/powerpoint/2010/main" val="2459437419"/>
      </p:ext>
    </p:extLst>
  </p:cSld>
  <p:clrMapOvr>
    <a:masterClrMapping/>
  </p:clrMapOvr>
</p:sld>
</file>

<file path=ppt/theme/theme1.xml><?xml version="1.0" encoding="utf-8"?>
<a:theme xmlns:a="http://schemas.openxmlformats.org/drawingml/2006/main" name="Theme1 PP">
  <a:themeElements>
    <a:clrScheme name="Custom 11">
      <a:dk1>
        <a:sysClr val="windowText" lastClr="000000"/>
      </a:dk1>
      <a:lt1>
        <a:sysClr val="window" lastClr="FFFFFF"/>
      </a:lt1>
      <a:dk2>
        <a:srgbClr val="2C3C43"/>
      </a:dk2>
      <a:lt2>
        <a:srgbClr val="757575"/>
      </a:lt2>
      <a:accent1>
        <a:srgbClr val="E6B91E"/>
      </a:accent1>
      <a:accent2>
        <a:srgbClr val="000000"/>
      </a:accent2>
      <a:accent3>
        <a:srgbClr val="000000"/>
      </a:accent3>
      <a:accent4>
        <a:srgbClr val="E6B91E"/>
      </a:accent4>
      <a:accent5>
        <a:srgbClr val="3F3F3F"/>
      </a:accent5>
      <a:accent6>
        <a:srgbClr val="918655"/>
      </a:accent6>
      <a:hlink>
        <a:srgbClr val="000000"/>
      </a:hlink>
      <a:folHlink>
        <a:srgbClr val="00000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1 PP" id="{A0A27797-5BE3-4CAD-9303-7718993B8CFD}" vid="{1A2F2223-4D0A-4A31-8DB9-187A573CFA9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dbacc5cb-4fc0-40a5-b12d-6f3de8054ac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6249CD81DC0D4D98EF234AA71AAF63" ma:contentTypeVersion="14" ma:contentTypeDescription="Create a new document." ma:contentTypeScope="" ma:versionID="b0a9489a7c0e0806816c9bc4e0ae3e39">
  <xsd:schema xmlns:xsd="http://www.w3.org/2001/XMLSchema" xmlns:xs="http://www.w3.org/2001/XMLSchema" xmlns:p="http://schemas.microsoft.com/office/2006/metadata/properties" xmlns:ns3="dbacc5cb-4fc0-40a5-b12d-6f3de8054ac1" xmlns:ns4="cb3f5195-89cf-495f-af5d-bc0aeb841ca6" targetNamespace="http://schemas.microsoft.com/office/2006/metadata/properties" ma:root="true" ma:fieldsID="59e67c6eff1c3d4f9b08cbfd40c558c6" ns3:_="" ns4:_="">
    <xsd:import namespace="dbacc5cb-4fc0-40a5-b12d-6f3de8054ac1"/>
    <xsd:import namespace="cb3f5195-89cf-495f-af5d-bc0aeb841ca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ystemTags" minOccurs="0"/>
                <xsd:element ref="ns3:MediaServiceSearchProperties" minOccurs="0"/>
                <xsd:element ref="ns3:MediaServiceDateTaken"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acc5cb-4fc0-40a5-b12d-6f3de8054a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_activity" ma:index="18"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3f5195-89cf-495f-af5d-bc0aeb841ca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B872FA-6EEC-45EC-B0BB-DE33A717FA41}">
  <ds:schemaRefs>
    <ds:schemaRef ds:uri="http://schemas.microsoft.com/office/2006/documentManagement/types"/>
    <ds:schemaRef ds:uri="http://purl.org/dc/elements/1.1/"/>
    <ds:schemaRef ds:uri="dbacc5cb-4fc0-40a5-b12d-6f3de8054ac1"/>
    <ds:schemaRef ds:uri="http://purl.org/dc/dcmitype/"/>
    <ds:schemaRef ds:uri="http://purl.org/dc/terms/"/>
    <ds:schemaRef ds:uri="http://schemas.openxmlformats.org/package/2006/metadata/core-properties"/>
    <ds:schemaRef ds:uri="http://www.w3.org/XML/1998/namespace"/>
    <ds:schemaRef ds:uri="http://schemas.microsoft.com/office/infopath/2007/PartnerControls"/>
    <ds:schemaRef ds:uri="cb3f5195-89cf-495f-af5d-bc0aeb841ca6"/>
    <ds:schemaRef ds:uri="http://schemas.microsoft.com/office/2006/metadata/properties"/>
  </ds:schemaRefs>
</ds:datastoreItem>
</file>

<file path=customXml/itemProps2.xml><?xml version="1.0" encoding="utf-8"?>
<ds:datastoreItem xmlns:ds="http://schemas.openxmlformats.org/officeDocument/2006/customXml" ds:itemID="{1D2E1757-D81A-49CB-AC87-DB9D3FBE2D5D}">
  <ds:schemaRefs>
    <ds:schemaRef ds:uri="http://schemas.microsoft.com/sharepoint/v3/contenttype/forms"/>
  </ds:schemaRefs>
</ds:datastoreItem>
</file>

<file path=customXml/itemProps3.xml><?xml version="1.0" encoding="utf-8"?>
<ds:datastoreItem xmlns:ds="http://schemas.openxmlformats.org/officeDocument/2006/customXml" ds:itemID="{18347763-E695-463A-8CEF-CF7DA48B8A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acc5cb-4fc0-40a5-b12d-6f3de8054ac1"/>
    <ds:schemaRef ds:uri="cb3f5195-89cf-495f-af5d-bc0aeb841c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 PP</Template>
  <TotalTime>136</TotalTime>
  <Words>1118</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Theme1 PP</vt:lpstr>
      <vt:lpstr>Meta Skills </vt:lpstr>
      <vt:lpstr>What are Meta skills?</vt:lpstr>
      <vt:lpstr>The skills have been classified under three headings</vt:lpstr>
      <vt:lpstr>Self Management : manage the now</vt:lpstr>
      <vt:lpstr>Self Management : manage the now</vt:lpstr>
      <vt:lpstr>Task 1: now as a group brainstorm and come up with how self – management, may come into a work environment, communicate with you assessor and he/she will write it below </vt:lpstr>
      <vt:lpstr>Social intelligence: Connect with the world</vt:lpstr>
      <vt:lpstr>Social intelligence: Connect with the world</vt:lpstr>
      <vt:lpstr>Task 2: now as a group brainstorm and come up with how social intelligence, may come into a work environment, communicate with you assessor and he/she will write it below </vt:lpstr>
      <vt:lpstr>Innovation: Create out own change</vt:lpstr>
      <vt:lpstr>Innovation: Create out own change</vt:lpstr>
      <vt:lpstr>Task 3 : now as a group brainstorm and come up with how innovation, may come into a work environment, communicate with you assessor and he/she will write it below </vt:lpstr>
      <vt:lpstr>Tasks completed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 Skills</dc:title>
  <dc:creator>Bre Balmer</dc:creator>
  <cp:lastModifiedBy>Bre Balmer</cp:lastModifiedBy>
  <cp:revision>12</cp:revision>
  <dcterms:created xsi:type="dcterms:W3CDTF">2025-11-03T12:48:51Z</dcterms:created>
  <dcterms:modified xsi:type="dcterms:W3CDTF">2025-11-06T14:56:01Z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0x0101003D6249CD81DC0D4D98EF234AA71AAF63</vt:lpwstr>
  </property>
</Properties>
</file>